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6" r:id="rId1"/>
    <p:sldMasterId id="2147484038" r:id="rId2"/>
  </p:sldMasterIdLst>
  <p:sldIdLst>
    <p:sldId id="256" r:id="rId3"/>
    <p:sldId id="293" r:id="rId4"/>
    <p:sldId id="294" r:id="rId5"/>
    <p:sldId id="295" r:id="rId6"/>
    <p:sldId id="296" r:id="rId7"/>
    <p:sldId id="297" r:id="rId8"/>
    <p:sldId id="298" r:id="rId9"/>
    <p:sldId id="300" r:id="rId10"/>
    <p:sldId id="299" r:id="rId11"/>
    <p:sldId id="301" r:id="rId12"/>
    <p:sldId id="302" r:id="rId13"/>
    <p:sldId id="278" r:id="rId14"/>
    <p:sldId id="277" r:id="rId15"/>
    <p:sldId id="280" r:id="rId16"/>
    <p:sldId id="279" r:id="rId17"/>
    <p:sldId id="281" r:id="rId18"/>
    <p:sldId id="258" r:id="rId19"/>
    <p:sldId id="259" r:id="rId20"/>
    <p:sldId id="276" r:id="rId21"/>
    <p:sldId id="260" r:id="rId22"/>
    <p:sldId id="261" r:id="rId23"/>
    <p:sldId id="283" r:id="rId24"/>
    <p:sldId id="284" r:id="rId25"/>
    <p:sldId id="285" r:id="rId26"/>
    <p:sldId id="286" r:id="rId27"/>
    <p:sldId id="287" r:id="rId28"/>
    <p:sldId id="288" r:id="rId29"/>
    <p:sldId id="289" r:id="rId30"/>
    <p:sldId id="290" r:id="rId31"/>
    <p:sldId id="291" r:id="rId32"/>
    <p:sldId id="292" r:id="rId33"/>
    <p:sldId id="28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142" autoAdjust="0"/>
    <p:restoredTop sz="94660"/>
  </p:normalViewPr>
  <p:slideViewPr>
    <p:cSldViewPr>
      <p:cViewPr varScale="1">
        <p:scale>
          <a:sx n="68" d="100"/>
          <a:sy n="68" d="100"/>
        </p:scale>
        <p:origin x="-133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916028CB-F8EF-4B8D-9805-AB862F2EF59E}" type="slidenum">
              <a:rPr lang="en-US" altLang="en-US" smtClean="0">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C54F70CE-DB85-4E42-885E-4DB34B55FD62}" type="slidenum">
              <a:rPr lang="en-US" altLang="en-US" smtClean="0">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8CE4DAB5-AC35-4F12-A96D-CB1546050521}" type="slidenum">
              <a:rPr lang="en-US" altLang="en-US" smtClean="0">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916028CB-F8EF-4B8D-9805-AB862F2EF59E}" type="slidenum">
              <a:rPr lang="en-US" altLang="en-US" smtClean="0">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F09475BD-869C-492F-8464-FA83A075BAB3}" type="slidenum">
              <a:rPr lang="en-US" altLang="en-US" smtClean="0">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343F10E1-572C-49DF-9F28-EEF27CE1E714}" type="slidenum">
              <a:rPr lang="en-US" altLang="en-US" smtClean="0">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DFDB0409-6C53-4A64-9B63-785BFB9E10E7}" type="slidenum">
              <a:rPr lang="en-US" altLang="en-US" smtClean="0">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p>
            <a:fld id="{8756A226-098A-41B2-8998-F75C8FD4D6C5}" type="slidenum">
              <a:rPr lang="en-US" altLang="en-US" smtClean="0">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p>
            <a:fld id="{63B9A6A5-FE03-42DF-8115-104467BED2FA}" type="slidenum">
              <a:rPr lang="en-US" altLang="en-US" smtClean="0">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p>
            <a:fld id="{7A7FCA3B-794A-4BE8-8509-AC89D285EADE}" type="slidenum">
              <a:rPr lang="en-US" altLang="en-US" smtClean="0">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2329F6E5-8497-4276-9FE2-14432074BA4E}" type="slidenum">
              <a:rPr lang="en-US" altLang="en-US" smtClean="0">
                <a:solidFill>
                  <a:srgbClr val="000000"/>
                </a:solidFill>
              </a:rPr>
              <a:pPr/>
              <a:t>‹#›</a:t>
            </a:fld>
            <a:endParaRPr lang="en-US" altLang="en-US">
              <a:solidFill>
                <a:srgbClr val="000000"/>
              </a:solidFill>
            </a:endParaRP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F09475BD-869C-492F-8464-FA83A075BAB3}" type="slidenum">
              <a:rPr lang="en-US" altLang="en-US" smtClean="0">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endParaRPr lang="en-US" altLang="en-US">
              <a:solidFill>
                <a:srgbClr val="000000"/>
              </a:solidFill>
            </a:endParaRPr>
          </a:p>
        </p:txBody>
      </p:sp>
      <p:sp>
        <p:nvSpPr>
          <p:cNvPr id="9" name="Slide Number Placeholder 8"/>
          <p:cNvSpPr>
            <a:spLocks noGrp="1"/>
          </p:cNvSpPr>
          <p:nvPr>
            <p:ph type="sldNum" sz="quarter" idx="11"/>
          </p:nvPr>
        </p:nvSpPr>
        <p:spPr/>
        <p:txBody>
          <a:bodyPr/>
          <a:lstStyle/>
          <a:p>
            <a:fld id="{375AA6E2-C2A2-4AB9-AFAC-830827DC2102}" type="slidenum">
              <a:rPr lang="en-US" altLang="en-US" smtClean="0">
                <a:solidFill>
                  <a:srgbClr val="000000"/>
                </a:solidFill>
              </a:rPr>
              <a:pPr/>
              <a:t>‹#›</a:t>
            </a:fld>
            <a:endParaRPr lang="en-US" altLang="en-US">
              <a:solidFill>
                <a:srgbClr val="000000"/>
              </a:solidFill>
            </a:endParaRPr>
          </a:p>
        </p:txBody>
      </p:sp>
      <p:sp>
        <p:nvSpPr>
          <p:cNvPr id="10" name="Footer Placeholder 9"/>
          <p:cNvSpPr>
            <a:spLocks noGrp="1"/>
          </p:cNvSpPr>
          <p:nvPr>
            <p:ph type="ftr" sz="quarter" idx="12"/>
          </p:nvPr>
        </p:nvSpPr>
        <p:spPr/>
        <p:txBody>
          <a:bodyPr/>
          <a:lstStyle/>
          <a:p>
            <a:endParaRPr lang="en-US" altLang="en-US">
              <a:solidFill>
                <a:srgbClr val="0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C54F70CE-DB85-4E42-885E-4DB34B55FD62}" type="slidenum">
              <a:rPr lang="en-US" altLang="en-US" smtClean="0">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8CE4DAB5-AC35-4F12-A96D-CB1546050521}" type="slidenum">
              <a:rPr lang="en-US" altLang="en-US" smtClean="0">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343F10E1-572C-49DF-9F28-EEF27CE1E714}" type="slidenum">
              <a:rPr lang="en-US" altLang="en-US" smtClean="0">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DFDB0409-6C53-4A64-9B63-785BFB9E10E7}" type="slidenum">
              <a:rPr lang="en-US" altLang="en-US" smtClean="0">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p>
            <a:fld id="{8756A226-098A-41B2-8998-F75C8FD4D6C5}" type="slidenum">
              <a:rPr lang="en-US" altLang="en-US" smtClean="0">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p>
            <a:fld id="{63B9A6A5-FE03-42DF-8115-104467BED2FA}" type="slidenum">
              <a:rPr lang="en-US" altLang="en-US" smtClean="0">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p>
            <a:fld id="{7A7FCA3B-794A-4BE8-8509-AC89D285EADE}" type="slidenum">
              <a:rPr lang="en-US" altLang="en-US" smtClean="0">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2329F6E5-8497-4276-9FE2-14432074BA4E}" type="slidenum">
              <a:rPr lang="en-US" altLang="en-US" smtClean="0">
                <a:solidFill>
                  <a:srgbClr val="000000"/>
                </a:solidFill>
              </a:rPr>
              <a:pPr/>
              <a:t>‹#›</a:t>
            </a:fld>
            <a:endParaRPr lang="en-US" altLang="en-US">
              <a:solidFill>
                <a:srgbClr val="000000"/>
              </a:solidFill>
            </a:endParaRP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endParaRPr lang="en-US" altLang="en-US">
              <a:solidFill>
                <a:srgbClr val="000000"/>
              </a:solidFill>
            </a:endParaRPr>
          </a:p>
        </p:txBody>
      </p:sp>
      <p:sp>
        <p:nvSpPr>
          <p:cNvPr id="9" name="Slide Number Placeholder 8"/>
          <p:cNvSpPr>
            <a:spLocks noGrp="1"/>
          </p:cNvSpPr>
          <p:nvPr>
            <p:ph type="sldNum" sz="quarter" idx="11"/>
          </p:nvPr>
        </p:nvSpPr>
        <p:spPr/>
        <p:txBody>
          <a:bodyPr/>
          <a:lstStyle/>
          <a:p>
            <a:fld id="{375AA6E2-C2A2-4AB9-AFAC-830827DC2102}" type="slidenum">
              <a:rPr lang="en-US" altLang="en-US" smtClean="0">
                <a:solidFill>
                  <a:srgbClr val="000000"/>
                </a:solidFill>
              </a:rPr>
              <a:pPr/>
              <a:t>‹#›</a:t>
            </a:fld>
            <a:endParaRPr lang="en-US" altLang="en-US">
              <a:solidFill>
                <a:srgbClr val="000000"/>
              </a:solidFill>
            </a:endParaRPr>
          </a:p>
        </p:txBody>
      </p:sp>
      <p:sp>
        <p:nvSpPr>
          <p:cNvPr id="10" name="Footer Placeholder 9"/>
          <p:cNvSpPr>
            <a:spLocks noGrp="1"/>
          </p:cNvSpPr>
          <p:nvPr>
            <p:ph type="ftr" sz="quarter" idx="12"/>
          </p:nvPr>
        </p:nvSpPr>
        <p:spPr/>
        <p:txBody>
          <a:bodyPr/>
          <a:lstStyle/>
          <a:p>
            <a:endParaRPr lang="en-US" altLang="en-US">
              <a:solidFill>
                <a:srgbClr val="0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fontAlgn="base">
              <a:spcBef>
                <a:spcPct val="0"/>
              </a:spcBef>
              <a:spcAft>
                <a:spcPct val="0"/>
              </a:spcAft>
            </a:pPr>
            <a:fld id="{557E5C80-C5FD-40B7-966E-FD922DC7C0E2}"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fontAlgn="base">
              <a:spcBef>
                <a:spcPct val="0"/>
              </a:spcBef>
              <a:spcAft>
                <a:spcPct val="0"/>
              </a:spcAft>
            </a:pPr>
            <a:endParaRPr lang="en-US" altLang="en-US" smtClean="0">
              <a:solidFill>
                <a:srgbClr val="000000"/>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fontAlgn="base">
              <a:spcBef>
                <a:spcPct val="0"/>
              </a:spcBef>
              <a:spcAft>
                <a:spcPct val="0"/>
              </a:spcAft>
            </a:pPr>
            <a:endParaRPr lang="en-US" altLang="en-US"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4027"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 id="2147484036" r:id="rId10"/>
    <p:sldLayoutId id="2147484037" r:id="rId11"/>
  </p:sldLayoutIdLst>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fontAlgn="base">
              <a:spcBef>
                <a:spcPct val="0"/>
              </a:spcBef>
              <a:spcAft>
                <a:spcPct val="0"/>
              </a:spcAft>
            </a:pPr>
            <a:fld id="{557E5C80-C5FD-40B7-966E-FD922DC7C0E2}"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fontAlgn="base">
              <a:spcBef>
                <a:spcPct val="0"/>
              </a:spcBef>
              <a:spcAft>
                <a:spcPct val="0"/>
              </a:spcAft>
            </a:pPr>
            <a:endParaRPr lang="en-US" altLang="en-US" smtClean="0">
              <a:solidFill>
                <a:srgbClr val="000000"/>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fontAlgn="base">
              <a:spcBef>
                <a:spcPct val="0"/>
              </a:spcBef>
              <a:spcAft>
                <a:spcPct val="0"/>
              </a:spcAft>
            </a:pPr>
            <a:endParaRPr lang="en-US" altLang="en-US"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Lst>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6858000" cy="3743332"/>
          </a:xfrm>
        </p:spPr>
        <p:txBody>
          <a:bodyPr>
            <a:normAutofit/>
          </a:bodyPr>
          <a:lstStyle/>
          <a:p>
            <a:pPr algn="ctr"/>
            <a:r>
              <a:rPr lang="en-GB" sz="3600" dirty="0" smtClean="0">
                <a:latin typeface="Times New Roman" panose="02020603050405020304" pitchFamily="18" charset="0"/>
                <a:cs typeface="Times New Roman" panose="02020603050405020304" pitchFamily="18" charset="0"/>
              </a:rPr>
              <a:t/>
            </a:r>
            <a:br>
              <a:rPr lang="en-GB" sz="3600" dirty="0" smtClean="0">
                <a:latin typeface="Times New Roman" panose="02020603050405020304" pitchFamily="18" charset="0"/>
                <a:cs typeface="Times New Roman" panose="02020603050405020304" pitchFamily="18" charset="0"/>
              </a:rPr>
            </a:br>
            <a:r>
              <a:rPr lang="en-GB" sz="3100" dirty="0" smtClean="0">
                <a:latin typeface="Times New Roman" panose="02020603050405020304" pitchFamily="18" charset="0"/>
                <a:cs typeface="Times New Roman" panose="02020603050405020304" pitchFamily="18" charset="0"/>
              </a:rPr>
              <a:t/>
            </a:r>
            <a:br>
              <a:rPr lang="en-GB" sz="3100" dirty="0" smtClean="0">
                <a:latin typeface="Times New Roman" panose="02020603050405020304" pitchFamily="18" charset="0"/>
                <a:cs typeface="Times New Roman" panose="02020603050405020304" pitchFamily="18" charset="0"/>
              </a:rPr>
            </a:br>
            <a:r>
              <a:rPr lang="en-GB" sz="3100" b="1" dirty="0" smtClean="0">
                <a:latin typeface="Times New Roman" panose="02020603050405020304" pitchFamily="18" charset="0"/>
                <a:cs typeface="Times New Roman" panose="02020603050405020304" pitchFamily="18" charset="0"/>
              </a:rPr>
              <a:t>SCIENCE </a:t>
            </a:r>
            <a:r>
              <a:rPr lang="en-GB" sz="3100" b="1" dirty="0">
                <a:latin typeface="Times New Roman" panose="02020603050405020304" pitchFamily="18" charset="0"/>
                <a:cs typeface="Times New Roman" panose="02020603050405020304" pitchFamily="18" charset="0"/>
              </a:rPr>
              <a:t>AND </a:t>
            </a:r>
            <a:r>
              <a:rPr lang="en-GB" sz="3100" b="1" dirty="0" smtClean="0">
                <a:latin typeface="Times New Roman" panose="02020603050405020304" pitchFamily="18" charset="0"/>
                <a:cs typeface="Times New Roman" panose="02020603050405020304" pitchFamily="18" charset="0"/>
              </a:rPr>
              <a:t>SOCIETY: PUBLIC:ACCEPTANCE </a:t>
            </a:r>
            <a:r>
              <a:rPr lang="en-GB" sz="3100" b="1" dirty="0">
                <a:latin typeface="Times New Roman" panose="02020603050405020304" pitchFamily="18" charset="0"/>
                <a:cs typeface="Times New Roman" panose="02020603050405020304" pitchFamily="18" charset="0"/>
              </a:rPr>
              <a:t>OF </a:t>
            </a:r>
            <a:r>
              <a:rPr lang="en-GB" sz="3100" b="1" dirty="0" smtClean="0">
                <a:latin typeface="Times New Roman" panose="02020603050405020304" pitchFamily="18" charset="0"/>
                <a:cs typeface="Times New Roman" panose="02020603050405020304" pitchFamily="18" charset="0"/>
              </a:rPr>
              <a:t>GENETICALLY MODIFIED </a:t>
            </a:r>
            <a:r>
              <a:rPr lang="en-GB" sz="3100" b="1" dirty="0">
                <a:latin typeface="Times New Roman" panose="02020603050405020304" pitchFamily="18" charset="0"/>
                <a:cs typeface="Times New Roman" panose="02020603050405020304" pitchFamily="18" charset="0"/>
              </a:rPr>
              <a:t>CROPS</a:t>
            </a:r>
          </a:p>
        </p:txBody>
      </p:sp>
    </p:spTree>
    <p:extLst>
      <p:ext uri="{BB962C8B-B14F-4D97-AF65-F5344CB8AC3E}">
        <p14:creationId xmlns="" xmlns:p14="http://schemas.microsoft.com/office/powerpoint/2010/main" val="3899930242"/>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dirty="0" smtClean="0">
                <a:latin typeface="Times New Roman" panose="02020603050405020304" pitchFamily="18" charset="0"/>
                <a:cs typeface="Times New Roman" panose="02020603050405020304" pitchFamily="18" charset="0"/>
              </a:rPr>
              <a:t>CONTINUED….</a:t>
            </a:r>
            <a:endParaRPr lang="en-GB"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lvl="0" algn="just">
              <a:buClr>
                <a:srgbClr val="FDA023"/>
              </a:buClr>
            </a:pPr>
            <a:r>
              <a:rPr lang="en-GB" sz="2800" dirty="0">
                <a:solidFill>
                  <a:prstClr val="black"/>
                </a:solidFill>
                <a:latin typeface="Times New Roman" panose="02020603050405020304" pitchFamily="18" charset="0"/>
                <a:cs typeface="Times New Roman" panose="02020603050405020304" pitchFamily="18" charset="0"/>
              </a:rPr>
              <a:t>One of the claim made is that GM crops have lead to a reduction in CO2 emission and contributed towards the fight against global warming.</a:t>
            </a:r>
          </a:p>
          <a:p>
            <a:pPr lvl="0" algn="just">
              <a:buClr>
                <a:srgbClr val="FDA023"/>
              </a:buClr>
            </a:pPr>
            <a:r>
              <a:rPr lang="en-GB" sz="2800" dirty="0">
                <a:solidFill>
                  <a:prstClr val="black"/>
                </a:solidFill>
                <a:latin typeface="Times New Roman" panose="02020603050405020304" pitchFamily="18" charset="0"/>
                <a:cs typeface="Times New Roman" panose="02020603050405020304" pitchFamily="18" charset="0"/>
              </a:rPr>
              <a:t>Basically it a source for conversion of biomass into biofuels.</a:t>
            </a:r>
          </a:p>
          <a:p>
            <a:pPr lvl="0" algn="just">
              <a:buClr>
                <a:srgbClr val="FDA023"/>
              </a:buClr>
            </a:pPr>
            <a:r>
              <a:rPr lang="en-GB" sz="2800" dirty="0">
                <a:solidFill>
                  <a:prstClr val="black"/>
                </a:solidFill>
                <a:latin typeface="Times New Roman" panose="02020603050405020304" pitchFamily="18" charset="0"/>
                <a:cs typeface="Times New Roman" panose="02020603050405020304" pitchFamily="18" charset="0"/>
              </a:rPr>
              <a:t>Golden rice is pioneering example of GM crops &amp; also the medical products produce from GM plants.</a:t>
            </a:r>
          </a:p>
          <a:p>
            <a:endParaRPr lang="en-GB" dirty="0"/>
          </a:p>
        </p:txBody>
      </p:sp>
    </p:spTree>
    <p:extLst>
      <p:ext uri="{BB962C8B-B14F-4D97-AF65-F5344CB8AC3E}">
        <p14:creationId xmlns="" xmlns:p14="http://schemas.microsoft.com/office/powerpoint/2010/main" val="578919953"/>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dirty="0" smtClean="0">
                <a:latin typeface="Times New Roman" panose="02020603050405020304" pitchFamily="18" charset="0"/>
                <a:cs typeface="Times New Roman" panose="02020603050405020304" pitchFamily="18" charset="0"/>
              </a:rPr>
              <a:t>CONTINUED….</a:t>
            </a:r>
            <a:endParaRPr lang="en-GB"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GB" sz="3200" dirty="0" smtClean="0">
                <a:latin typeface="Times New Roman" panose="02020603050405020304" pitchFamily="18" charset="0"/>
                <a:cs typeface="Times New Roman" panose="02020603050405020304" pitchFamily="18" charset="0"/>
              </a:rPr>
              <a:t>George </a:t>
            </a:r>
            <a:r>
              <a:rPr lang="en-GB" sz="3200" dirty="0">
                <a:latin typeface="Times New Roman" panose="02020603050405020304" pitchFamily="18" charset="0"/>
                <a:cs typeface="Times New Roman" panose="02020603050405020304" pitchFamily="18" charset="0"/>
              </a:rPr>
              <a:t>W. Bush </a:t>
            </a:r>
            <a:r>
              <a:rPr lang="en-GB" sz="3200" dirty="0" smtClean="0">
                <a:latin typeface="Times New Roman" panose="02020603050405020304" pitchFamily="18" charset="0"/>
                <a:cs typeface="Times New Roman" panose="02020603050405020304" pitchFamily="18" charset="0"/>
              </a:rPr>
              <a:t>had </a:t>
            </a:r>
            <a:r>
              <a:rPr lang="en-GB" sz="3200" dirty="0">
                <a:latin typeface="Times New Roman" panose="02020603050405020304" pitchFamily="18" charset="0"/>
                <a:cs typeface="Times New Roman" panose="02020603050405020304" pitchFamily="18" charset="0"/>
              </a:rPr>
              <a:t>challenged the USA to remove dependency on imported </a:t>
            </a:r>
            <a:r>
              <a:rPr lang="en-GB" sz="3200" dirty="0" smtClean="0">
                <a:latin typeface="Times New Roman" panose="02020603050405020304" pitchFamily="18" charset="0"/>
                <a:cs typeface="Times New Roman" panose="02020603050405020304" pitchFamily="18" charset="0"/>
              </a:rPr>
              <a:t>oil</a:t>
            </a:r>
            <a:r>
              <a:rPr lang="en-GB" sz="3200" dirty="0">
                <a:latin typeface="Times New Roman" panose="02020603050405020304" pitchFamily="18" charset="0"/>
                <a:cs typeface="Times New Roman" panose="02020603050405020304" pitchFamily="18" charset="0"/>
              </a:rPr>
              <a:t> </a:t>
            </a:r>
            <a:r>
              <a:rPr lang="en-GB" sz="3200" dirty="0" smtClean="0">
                <a:latin typeface="Times New Roman" panose="02020603050405020304" pitchFamily="18" charset="0"/>
                <a:cs typeface="Times New Roman" panose="02020603050405020304" pitchFamily="18" charset="0"/>
              </a:rPr>
              <a:t>in past.</a:t>
            </a:r>
          </a:p>
          <a:p>
            <a:pPr algn="just"/>
            <a:r>
              <a:rPr lang="en-GB" sz="3200" dirty="0" smtClean="0">
                <a:latin typeface="Times New Roman" panose="02020603050405020304" pitchFamily="18" charset="0"/>
                <a:cs typeface="Times New Roman" panose="02020603050405020304" pitchFamily="18" charset="0"/>
              </a:rPr>
              <a:t> </a:t>
            </a:r>
            <a:r>
              <a:rPr lang="en-GB" sz="3200" dirty="0">
                <a:latin typeface="Times New Roman" panose="02020603050405020304" pitchFamily="18" charset="0"/>
                <a:cs typeface="Times New Roman" panose="02020603050405020304" pitchFamily="18" charset="0"/>
              </a:rPr>
              <a:t>The means to do this is to turn the bread basket of the world into the source of biomass that can be converted into </a:t>
            </a:r>
            <a:r>
              <a:rPr lang="en-GB" sz="3200" dirty="0" smtClean="0">
                <a:latin typeface="Times New Roman" panose="02020603050405020304" pitchFamily="18" charset="0"/>
                <a:cs typeface="Times New Roman" panose="02020603050405020304" pitchFamily="18" charset="0"/>
              </a:rPr>
              <a:t>bio-</a:t>
            </a:r>
            <a:r>
              <a:rPr lang="en-GB" sz="3200" dirty="0" err="1" smtClean="0">
                <a:latin typeface="Times New Roman" panose="02020603050405020304" pitchFamily="18" charset="0"/>
                <a:cs typeface="Times New Roman" panose="02020603050405020304" pitchFamily="18" charset="0"/>
              </a:rPr>
              <a:t>fules</a:t>
            </a:r>
            <a:r>
              <a:rPr lang="en-GB" sz="3200" dirty="0">
                <a:latin typeface="Times New Roman" panose="02020603050405020304" pitchFamily="18" charset="0"/>
                <a:cs typeface="Times New Roman" panose="02020603050405020304" pitchFamily="18" charset="0"/>
              </a:rPr>
              <a:t>. </a:t>
            </a:r>
          </a:p>
          <a:p>
            <a:endParaRPr lang="en-GB" dirty="0"/>
          </a:p>
        </p:txBody>
      </p:sp>
    </p:spTree>
    <p:extLst>
      <p:ext uri="{BB962C8B-B14F-4D97-AF65-F5344CB8AC3E}">
        <p14:creationId xmlns="" xmlns:p14="http://schemas.microsoft.com/office/powerpoint/2010/main" val="3075435455"/>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u="sng" dirty="0" smtClean="0">
                <a:latin typeface="Times New Roman" panose="02020603050405020304" pitchFamily="18" charset="0"/>
                <a:cs typeface="Times New Roman" panose="02020603050405020304" pitchFamily="18" charset="0"/>
              </a:rPr>
              <a:t>CONCERN ABOUT GM CROPS</a:t>
            </a:r>
            <a:endParaRPr lang="en-US" sz="36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66218" y="1447800"/>
            <a:ext cx="7058582" cy="4572000"/>
          </a:xfrm>
        </p:spPr>
        <p:txBody>
          <a:bodyPr>
            <a:normAutofit/>
          </a:bodyPr>
          <a:lstStyle/>
          <a:p>
            <a:pPr algn="just"/>
            <a:r>
              <a:rPr lang="en-US" sz="2800" dirty="0" smtClean="0">
                <a:latin typeface="Times New Roman" panose="02020603050405020304" pitchFamily="18" charset="0"/>
                <a:cs typeface="Times New Roman" panose="02020603050405020304" pitchFamily="18" charset="0"/>
              </a:rPr>
              <a:t>There is considerable degree of public concern in many parts of world associated with GM crops, involving food safety, human health and environment. </a:t>
            </a:r>
          </a:p>
          <a:p>
            <a:pPr algn="just"/>
            <a:r>
              <a:rPr lang="en-US" sz="2800" dirty="0" smtClean="0">
                <a:latin typeface="Times New Roman" panose="02020603050405020304" pitchFamily="18" charset="0"/>
                <a:cs typeface="Times New Roman" panose="02020603050405020304" pitchFamily="18" charset="0"/>
              </a:rPr>
              <a:t> There is moral or ethical opposition to GM crop on the basis that they are wrong in principle. </a:t>
            </a:r>
          </a:p>
          <a:p>
            <a:pPr algn="just"/>
            <a:r>
              <a:rPr lang="en-US" sz="2800" dirty="0" smtClean="0">
                <a:latin typeface="Times New Roman" panose="02020603050405020304" pitchFamily="18" charset="0"/>
                <a:cs typeface="Times New Roman" panose="02020603050405020304" pitchFamily="18" charset="0"/>
              </a:rPr>
              <a:t>These public concerns can have massive impact on plant biotechnology and its adaption.</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54201394"/>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u="sng" dirty="0" smtClean="0">
                <a:latin typeface="Times New Roman" panose="02020603050405020304" pitchFamily="18" charset="0"/>
                <a:cs typeface="Times New Roman" panose="02020603050405020304" pitchFamily="18" charset="0"/>
              </a:rPr>
              <a:t>ANTIBIOTIC-RESISTANCE GENES</a:t>
            </a:r>
            <a:endParaRPr lang="en-US" sz="36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66218" y="1524000"/>
            <a:ext cx="7134782" cy="4953000"/>
          </a:xfrm>
        </p:spPr>
        <p:txBody>
          <a:bodyPr>
            <a:normAutofit lnSpcReduction="10000"/>
          </a:bodyPr>
          <a:lstStyle/>
          <a:p>
            <a:pPr algn="just"/>
            <a:r>
              <a:rPr lang="en-US" sz="2800" dirty="0" smtClean="0">
                <a:latin typeface="Times New Roman" panose="02020603050405020304" pitchFamily="18" charset="0"/>
                <a:cs typeface="Times New Roman" panose="02020603050405020304" pitchFamily="18" charset="0"/>
              </a:rPr>
              <a:t>The use of antibiotic resistance gene has proved to be one of hurdle to the wide spread acceptance of GM crops.</a:t>
            </a:r>
          </a:p>
          <a:p>
            <a:pPr algn="just"/>
            <a:r>
              <a:rPr lang="en-US" sz="2800" dirty="0" smtClean="0">
                <a:latin typeface="Times New Roman" panose="02020603050405020304" pitchFamily="18" charset="0"/>
                <a:cs typeface="Times New Roman" panose="02020603050405020304" pitchFamily="18" charset="0"/>
              </a:rPr>
              <a:t>The presence of resistance gene in a genetically modified organism (GMO) released into environment was perhaps bound to raise fears about creating  Antibiotic resistance bacteria and particularly human pathogens.</a:t>
            </a:r>
          </a:p>
          <a:p>
            <a:pPr algn="just"/>
            <a:r>
              <a:rPr lang="en-US" sz="2800" dirty="0" smtClean="0">
                <a:latin typeface="Times New Roman" panose="02020603050405020304" pitchFamily="18" charset="0"/>
                <a:cs typeface="Times New Roman" panose="02020603050405020304" pitchFamily="18" charset="0"/>
              </a:rPr>
              <a:t> There are several scientific arguments which indicate that scenario is unlikely.</a:t>
            </a:r>
          </a:p>
          <a:p>
            <a:endParaRPr lang="en-US" dirty="0"/>
          </a:p>
        </p:txBody>
      </p:sp>
    </p:spTree>
    <p:extLst>
      <p:ext uri="{BB962C8B-B14F-4D97-AF65-F5344CB8AC3E}">
        <p14:creationId xmlns="" xmlns:p14="http://schemas.microsoft.com/office/powerpoint/2010/main" val="1164392827"/>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latin typeface="Times New Roman" panose="02020603050405020304" pitchFamily="18" charset="0"/>
                <a:cs typeface="Times New Roman" panose="02020603050405020304" pitchFamily="18" charset="0"/>
              </a:rPr>
              <a:t>CONTINUED…</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371600"/>
            <a:ext cx="7848600" cy="5181600"/>
          </a:xfrm>
        </p:spPr>
        <p:txBody>
          <a:bodyPr>
            <a:normAutofit/>
          </a:bodyPr>
          <a:lstStyle/>
          <a:p>
            <a:pPr lvl="0" algn="just"/>
            <a:r>
              <a:rPr lang="en-US" sz="2400" dirty="0" smtClean="0">
                <a:latin typeface="Times New Roman" panose="02020603050405020304" pitchFamily="18" charset="0"/>
                <a:cs typeface="Times New Roman" panose="02020603050405020304" pitchFamily="18" charset="0"/>
              </a:rPr>
              <a:t>Firstly</a:t>
            </a:r>
            <a:r>
              <a:rPr lang="en-US" sz="2400" dirty="0">
                <a:latin typeface="Times New Roman" panose="02020603050405020304" pitchFamily="18" charset="0"/>
                <a:cs typeface="Times New Roman" panose="02020603050405020304" pitchFamily="18" charset="0"/>
              </a:rPr>
              <a:t>, the antibiotic resistance genes used in creating GM crops were originally isolated from </a:t>
            </a:r>
            <a:r>
              <a:rPr lang="en-US" sz="2400" dirty="0" smtClean="0">
                <a:latin typeface="Times New Roman" panose="02020603050405020304" pitchFamily="18" charset="0"/>
                <a:cs typeface="Times New Roman" panose="02020603050405020304" pitchFamily="18" charset="0"/>
              </a:rPr>
              <a:t>bacteria. So, </a:t>
            </a:r>
            <a:r>
              <a:rPr lang="en-US" sz="2400" dirty="0">
                <a:latin typeface="Times New Roman" panose="02020603050405020304" pitchFamily="18" charset="0"/>
                <a:cs typeface="Times New Roman" panose="02020603050405020304" pitchFamily="18" charset="0"/>
              </a:rPr>
              <a:t>the transfer of these antibiotic resistance genes from plant to bacteria will not significantly alter the pool of antibiotic resistance gene in environment. The transfer of intact, functional antibiotic resistance gene to gut flora from ingested plant material is also highly unlikely though not impossible</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lvl="0" algn="just"/>
            <a:r>
              <a:rPr lang="en-US" sz="2400" dirty="0">
                <a:latin typeface="Times New Roman" panose="02020603050405020304" pitchFamily="18" charset="0"/>
                <a:cs typeface="Times New Roman" panose="02020603050405020304" pitchFamily="18" charset="0"/>
              </a:rPr>
              <a:t>Secondly many of  antibiotic resistance genes commonly found in GM crops (such as </a:t>
            </a:r>
            <a:r>
              <a:rPr lang="en-US" sz="2400" dirty="0" err="1">
                <a:latin typeface="Times New Roman" panose="02020603050405020304" pitchFamily="18" charset="0"/>
                <a:cs typeface="Times New Roman" panose="02020603050405020304" pitchFamily="18" charset="0"/>
              </a:rPr>
              <a:t>npt</a:t>
            </a:r>
            <a:r>
              <a:rPr lang="en-US" sz="2400" dirty="0">
                <a:latin typeface="Times New Roman" panose="02020603050405020304" pitchFamily="18" charset="0"/>
                <a:cs typeface="Times New Roman" panose="02020603050405020304" pitchFamily="18" charset="0"/>
              </a:rPr>
              <a:t> II) confer resistance to antibiotics that are not used to treat disease in human, their use having been superseded by less toxic and / or more effective alternatives.</a:t>
            </a:r>
          </a:p>
          <a:p>
            <a:pPr lvl="0"/>
            <a:endParaRPr lang="en-US" dirty="0"/>
          </a:p>
        </p:txBody>
      </p:sp>
    </p:spTree>
    <p:extLst>
      <p:ext uri="{BB962C8B-B14F-4D97-AF65-F5344CB8AC3E}">
        <p14:creationId xmlns="" xmlns:p14="http://schemas.microsoft.com/office/powerpoint/2010/main" val="1321522255"/>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u="sng" dirty="0" smtClean="0">
                <a:latin typeface="Times New Roman" panose="02020603050405020304" pitchFamily="18" charset="0"/>
                <a:cs typeface="Times New Roman" panose="02020603050405020304" pitchFamily="18" charset="0"/>
              </a:rPr>
              <a:t>HERBICIDE RESISTANCE AND SUPER WEEDS</a:t>
            </a:r>
            <a:endParaRPr lang="en-US" sz="36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0" y="1600200"/>
            <a:ext cx="7391400" cy="4876800"/>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It is possible to use selective markers that confer resistance to herbicides as an alternative to antibiotic resistance gene, however one problem associated with the use of herbicide resistance marker is the potential for creating </a:t>
            </a:r>
            <a:r>
              <a:rPr lang="en-US" sz="2400" dirty="0" err="1" smtClean="0">
                <a:latin typeface="Times New Roman" panose="02020603050405020304" pitchFamily="18" charset="0"/>
                <a:cs typeface="Times New Roman" panose="02020603050405020304" pitchFamily="18" charset="0"/>
              </a:rPr>
              <a:t>superweeds</a:t>
            </a:r>
            <a:r>
              <a:rPr lang="en-US" sz="2400"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The transfer of herbicide resistance gene to weedy relatives may result in the weed becoming resistant to one or more herbicides but it will still be susceptible to other chemicals.</a:t>
            </a:r>
          </a:p>
          <a:p>
            <a:pPr algn="just"/>
            <a:r>
              <a:rPr lang="en-US" sz="2400" dirty="0" smtClean="0">
                <a:latin typeface="Times New Roman" panose="02020603050405020304" pitchFamily="18" charset="0"/>
                <a:cs typeface="Times New Roman" panose="02020603050405020304" pitchFamily="18" charset="0"/>
              </a:rPr>
              <a:t>However, herbicide resistance genes confer no selective advantage on weeds that are not subject to treatment with the herbicide, and therefore the trait is unlikely to spread through out the population.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965151625"/>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latin typeface="Times New Roman" panose="02020603050405020304" pitchFamily="18" charset="0"/>
                <a:cs typeface="Times New Roman" panose="02020603050405020304" pitchFamily="18" charset="0"/>
              </a:rPr>
              <a:t>CONTINUED….</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1" y="1371600"/>
            <a:ext cx="7543800" cy="5029200"/>
          </a:xfrm>
        </p:spPr>
        <p:txBody>
          <a:bodyPr>
            <a:normAutofit/>
          </a:bodyPr>
          <a:lstStyle/>
          <a:p>
            <a:pPr algn="just"/>
            <a:r>
              <a:rPr lang="en-US" sz="2800" dirty="0" smtClean="0">
                <a:latin typeface="Times New Roman" panose="02020603050405020304" pitchFamily="18" charset="0"/>
                <a:cs typeface="Times New Roman" panose="02020603050405020304" pitchFamily="18" charset="0"/>
              </a:rPr>
              <a:t>Despite the explanation of relative safety of antibiotic and herbicide resistance gene in GM crops ,various alternative selectable markers have been developed and technologies that remove selectable markers , so called </a:t>
            </a:r>
            <a:r>
              <a:rPr lang="en-US" sz="2800" b="1" dirty="0" smtClean="0">
                <a:latin typeface="Times New Roman" panose="02020603050405020304" pitchFamily="18" charset="0"/>
                <a:cs typeface="Times New Roman" panose="02020603050405020304" pitchFamily="18" charset="0"/>
              </a:rPr>
              <a:t>CLEAN-GENE technology</a:t>
            </a:r>
            <a:r>
              <a:rPr lang="en-US" sz="2800" dirty="0" smtClean="0">
                <a:latin typeface="Times New Roman" panose="02020603050405020304" pitchFamily="18" charset="0"/>
                <a:cs typeface="Times New Roman" panose="02020603050405020304" pitchFamily="18" charset="0"/>
              </a:rPr>
              <a:t> also been developed.</a:t>
            </a:r>
          </a:p>
          <a:p>
            <a:pPr algn="just"/>
            <a:r>
              <a:rPr lang="en-US" sz="2800" dirty="0" smtClean="0">
                <a:latin typeface="Times New Roman" panose="02020603050405020304" pitchFamily="18" charset="0"/>
                <a:cs typeface="Times New Roman" panose="02020603050405020304" pitchFamily="18" charset="0"/>
              </a:rPr>
              <a:t>In case of herbicide resistance , a particularly alternative is to engineer the chloroplast genome. Chloroplast are in most but not all cases inherited maternally, so negating the chance of gene transfer by cross pollination.</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330820997"/>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u="sng" dirty="0" smtClean="0">
                <a:latin typeface="Times New Roman" panose="02020603050405020304" pitchFamily="18" charset="0"/>
                <a:cs typeface="Times New Roman" panose="02020603050405020304" pitchFamily="18" charset="0"/>
              </a:rPr>
              <a:t>GENE CONTAINMENT</a:t>
            </a:r>
            <a:endParaRPr lang="en-GB" sz="36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295400"/>
            <a:ext cx="8001000" cy="4876800"/>
          </a:xfrm>
        </p:spPr>
        <p:txBody>
          <a:bodyPr>
            <a:normAutofit lnSpcReduction="10000"/>
          </a:bodyPr>
          <a:lstStyle/>
          <a:p>
            <a:pPr algn="just">
              <a:buFont typeface="Wingdings" panose="05000000000000000000" pitchFamily="2" charset="2"/>
              <a:buChar char="§"/>
            </a:pPr>
            <a:r>
              <a:rPr lang="en-GB" sz="2400" dirty="0" smtClean="0">
                <a:latin typeface="Times New Roman" panose="02020603050405020304" pitchFamily="18" charset="0"/>
                <a:cs typeface="Times New Roman" panose="02020603050405020304" pitchFamily="18" charset="0"/>
              </a:rPr>
              <a:t>A great variety of foreign genes are being introduced into GM crops and environmental impact of these genes is difficult to predict. Preventing the transfer of foreign genes from GM crops to other plants is a wider environmental issue. To avoid genetic pollution a number of strategies are developed for preventing transfer of foreign genes.</a:t>
            </a:r>
          </a:p>
          <a:p>
            <a:pPr algn="just">
              <a:buFont typeface="Wingdings" panose="05000000000000000000" pitchFamily="2" charset="2"/>
              <a:buChar char="§"/>
            </a:pPr>
            <a:r>
              <a:rPr lang="en-GB" sz="2400" dirty="0" smtClean="0">
                <a:latin typeface="Times New Roman" panose="02020603050405020304" pitchFamily="18" charset="0"/>
                <a:cs typeface="Times New Roman" panose="02020603050405020304" pitchFamily="18" charset="0"/>
              </a:rPr>
              <a:t>The potential for foreign genes from GM crops to be transferred to weedy relatives depends on great many variables such as dispersal mechanism, distance, longevity and sexual compatibility of weed relatives with GM crops etc.</a:t>
            </a:r>
          </a:p>
          <a:p>
            <a:pPr algn="just">
              <a:buFont typeface="Wingdings" panose="05000000000000000000" pitchFamily="2" charset="2"/>
              <a:buChar char="§"/>
            </a:pPr>
            <a:r>
              <a:rPr lang="en-GB" sz="2400" dirty="0" smtClean="0">
                <a:latin typeface="Times New Roman" panose="02020603050405020304" pitchFamily="18" charset="0"/>
                <a:cs typeface="Times New Roman" panose="02020603050405020304" pitchFamily="18" charset="0"/>
              </a:rPr>
              <a:t>Gene transfer usually occurs by through </a:t>
            </a:r>
            <a:r>
              <a:rPr lang="en-GB" sz="2400" b="1" dirty="0" smtClean="0">
                <a:latin typeface="Times New Roman" panose="02020603050405020304" pitchFamily="18" charset="0"/>
                <a:cs typeface="Times New Roman" panose="02020603050405020304" pitchFamily="18" charset="0"/>
              </a:rPr>
              <a:t>pollen</a:t>
            </a:r>
            <a:r>
              <a:rPr lang="en-GB" sz="2400" dirty="0" smtClean="0">
                <a:latin typeface="Times New Roman" panose="02020603050405020304" pitchFamily="18" charset="0"/>
                <a:cs typeface="Times New Roman" panose="02020603050405020304" pitchFamily="18" charset="0"/>
              </a:rPr>
              <a:t> but through </a:t>
            </a:r>
            <a:r>
              <a:rPr lang="en-GB" sz="2400" b="1" dirty="0" smtClean="0">
                <a:latin typeface="Times New Roman" panose="02020603050405020304" pitchFamily="18" charset="0"/>
                <a:cs typeface="Times New Roman" panose="02020603050405020304" pitchFamily="18" charset="0"/>
              </a:rPr>
              <a:t>seeds, </a:t>
            </a:r>
            <a:r>
              <a:rPr lang="en-GB" sz="2400" dirty="0" smtClean="0">
                <a:latin typeface="Times New Roman" panose="02020603050405020304" pitchFamily="18" charset="0"/>
                <a:cs typeface="Times New Roman" panose="02020603050405020304" pitchFamily="18" charset="0"/>
              </a:rPr>
              <a:t>genes can also be transferred.</a:t>
            </a:r>
          </a:p>
          <a:p>
            <a:pPr marL="114300" indent="0">
              <a:buNone/>
            </a:pPr>
            <a:endParaRPr lang="en-GB" sz="2400" dirty="0"/>
          </a:p>
        </p:txBody>
      </p:sp>
    </p:spTree>
    <p:extLst>
      <p:ext uri="{BB962C8B-B14F-4D97-AF65-F5344CB8AC3E}">
        <p14:creationId xmlns="" xmlns:p14="http://schemas.microsoft.com/office/powerpoint/2010/main" val="2337594041"/>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pPr algn="ctr"/>
            <a:r>
              <a:rPr lang="en-GB" sz="3200" b="1" u="sng" dirty="0" smtClean="0">
                <a:latin typeface="Times New Roman" panose="02020603050405020304" pitchFamily="18" charset="0"/>
                <a:cs typeface="Times New Roman" panose="02020603050405020304" pitchFamily="18" charset="0"/>
              </a:rPr>
              <a:t>TECHNIQUES FOR GENE CONTAINMENT</a:t>
            </a:r>
            <a:endParaRPr lang="en-GB" sz="32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7696200" cy="4876800"/>
          </a:xfrm>
        </p:spPr>
        <p:txBody>
          <a:bodyPr>
            <a:normAutofit fontScale="85000" lnSpcReduction="20000"/>
          </a:bodyPr>
          <a:lstStyle/>
          <a:p>
            <a:pPr marL="114300" indent="0" algn="just">
              <a:buNone/>
            </a:pPr>
            <a:r>
              <a:rPr lang="en-GB" sz="2800" dirty="0" smtClean="0">
                <a:latin typeface="Times New Roman" panose="02020603050405020304" pitchFamily="18" charset="0"/>
                <a:cs typeface="Times New Roman" panose="02020603050405020304" pitchFamily="18" charset="0"/>
              </a:rPr>
              <a:t>Some of gene containment techniques are as below:</a:t>
            </a:r>
          </a:p>
          <a:p>
            <a:pPr marL="114300" indent="0" algn="just">
              <a:buNone/>
            </a:pPr>
            <a:endParaRPr lang="en-GB" sz="2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sz="2800" b="1" u="sng" dirty="0" smtClean="0">
                <a:latin typeface="Times New Roman" panose="02020603050405020304" pitchFamily="18" charset="0"/>
                <a:cs typeface="Times New Roman" panose="02020603050405020304" pitchFamily="18" charset="0"/>
              </a:rPr>
              <a:t>CHLOROPLAST TRANSFORMATION</a:t>
            </a:r>
          </a:p>
          <a:p>
            <a:pPr marL="114300" indent="0" algn="just">
              <a:buNone/>
            </a:pPr>
            <a:r>
              <a:rPr lang="en-GB" sz="2800" dirty="0" smtClean="0">
                <a:latin typeface="Times New Roman" panose="02020603050405020304" pitchFamily="18" charset="0"/>
                <a:cs typeface="Times New Roman" panose="02020603050405020304" pitchFamily="18" charset="0"/>
              </a:rPr>
              <a:t>            Chloroplast </a:t>
            </a:r>
            <a:r>
              <a:rPr lang="en-GB" sz="2800" dirty="0">
                <a:latin typeface="Times New Roman" panose="02020603050405020304" pitchFamily="18" charset="0"/>
                <a:cs typeface="Times New Roman" panose="02020603050405020304" pitchFamily="18" charset="0"/>
              </a:rPr>
              <a:t>transformation use particle bombardment delivery of  DNA into organelles</a:t>
            </a:r>
            <a:r>
              <a:rPr lang="en-GB" sz="2800" dirty="0" smtClean="0">
                <a:latin typeface="Times New Roman" panose="02020603050405020304" pitchFamily="18" charset="0"/>
                <a:cs typeface="Times New Roman" panose="02020603050405020304" pitchFamily="18" charset="0"/>
              </a:rPr>
              <a:t>. The advantage of this is that there is high level of transgene expression.  </a:t>
            </a:r>
          </a:p>
          <a:p>
            <a:pPr marL="114300" indent="0" algn="just">
              <a:buNone/>
            </a:pPr>
            <a:endParaRPr lang="en-GB" sz="2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sz="2800" b="1" u="sng" dirty="0" smtClean="0">
                <a:latin typeface="Times New Roman" panose="02020603050405020304" pitchFamily="18" charset="0"/>
                <a:cs typeface="Times New Roman" panose="02020603050405020304" pitchFamily="18" charset="0"/>
              </a:rPr>
              <a:t>MALE STERILITY</a:t>
            </a:r>
          </a:p>
          <a:p>
            <a:pPr marL="114300" indent="0" algn="just">
              <a:buNone/>
            </a:pPr>
            <a:r>
              <a:rPr lang="en-GB" sz="2800" dirty="0" smtClean="0">
                <a:latin typeface="Times New Roman" panose="02020603050405020304" pitchFamily="18" charset="0"/>
                <a:cs typeface="Times New Roman" panose="02020603050405020304" pitchFamily="18" charset="0"/>
              </a:rPr>
              <a:t>              Male sterility can be engineered by interfering with the development of </a:t>
            </a:r>
            <a:r>
              <a:rPr lang="en-GB" sz="2800" dirty="0" err="1" smtClean="0">
                <a:latin typeface="Times New Roman" panose="02020603050405020304" pitchFamily="18" charset="0"/>
                <a:cs typeface="Times New Roman" panose="02020603050405020304" pitchFamily="18" charset="0"/>
              </a:rPr>
              <a:t>tapetum</a:t>
            </a:r>
            <a:r>
              <a:rPr lang="en-GB" sz="2800" dirty="0" smtClean="0">
                <a:latin typeface="Times New Roman" panose="02020603050405020304" pitchFamily="18" charset="0"/>
                <a:cs typeface="Times New Roman" panose="02020603050405020304" pitchFamily="18" charset="0"/>
              </a:rPr>
              <a:t> which is the part of anther and involved in pollen development. So, no pollens are formed in this.</a:t>
            </a:r>
          </a:p>
          <a:p>
            <a:pPr marL="114300" indent="0">
              <a:buNone/>
            </a:pPr>
            <a:r>
              <a:rPr lang="en-GB" dirty="0" smtClean="0">
                <a:latin typeface="Times New Roman" panose="02020603050405020304" pitchFamily="18" charset="0"/>
                <a:cs typeface="Times New Roman" panose="02020603050405020304" pitchFamily="18" charset="0"/>
              </a:rPr>
              <a:t>                     </a:t>
            </a:r>
            <a:r>
              <a:rPr lang="en-GB" dirty="0" smtClean="0"/>
              <a:t>                </a:t>
            </a:r>
            <a:endParaRPr lang="en-GB" dirty="0"/>
          </a:p>
        </p:txBody>
      </p:sp>
    </p:spTree>
    <p:extLst>
      <p:ext uri="{BB962C8B-B14F-4D97-AF65-F5344CB8AC3E}">
        <p14:creationId xmlns="" xmlns:p14="http://schemas.microsoft.com/office/powerpoint/2010/main" val="2815712955"/>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dirty="0" smtClean="0">
                <a:latin typeface="Times New Roman" panose="02020603050405020304" pitchFamily="18" charset="0"/>
                <a:cs typeface="Times New Roman" panose="02020603050405020304" pitchFamily="18" charset="0"/>
              </a:rPr>
              <a:t>CONTINUED….</a:t>
            </a:r>
            <a:endParaRPr lang="en-GB"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7620000" cy="5181600"/>
          </a:xfrm>
        </p:spPr>
        <p:txBody>
          <a:bodyPr/>
          <a:lstStyle/>
          <a:p>
            <a:pPr lvl="0" algn="just">
              <a:buClr>
                <a:srgbClr val="B83D68"/>
              </a:buClr>
            </a:pPr>
            <a:r>
              <a:rPr lang="en-GB" sz="2800" dirty="0">
                <a:solidFill>
                  <a:prstClr val="black"/>
                </a:solidFill>
                <a:latin typeface="Times New Roman" panose="02020603050405020304" pitchFamily="18" charset="0"/>
                <a:cs typeface="Times New Roman" panose="02020603050405020304" pitchFamily="18" charset="0"/>
              </a:rPr>
              <a:t> </a:t>
            </a:r>
            <a:r>
              <a:rPr lang="en-GB" sz="2800" b="1" u="sng" dirty="0" smtClean="0">
                <a:solidFill>
                  <a:prstClr val="black"/>
                </a:solidFill>
                <a:latin typeface="Times New Roman" panose="02020603050405020304" pitchFamily="18" charset="0"/>
                <a:cs typeface="Times New Roman" panose="02020603050405020304" pitchFamily="18" charset="0"/>
              </a:rPr>
              <a:t>CLEISTOGAMY</a:t>
            </a:r>
          </a:p>
          <a:p>
            <a:pPr marL="114300" lvl="0" indent="0" algn="just">
              <a:buClr>
                <a:srgbClr val="B83D68"/>
              </a:buClr>
              <a:buNone/>
            </a:pPr>
            <a:r>
              <a:rPr lang="en-GB" sz="2800" dirty="0" smtClean="0">
                <a:solidFill>
                  <a:prstClr val="black"/>
                </a:solidFill>
                <a:latin typeface="Times New Roman" panose="02020603050405020304" pitchFamily="18" charset="0"/>
                <a:cs typeface="Times New Roman" panose="02020603050405020304" pitchFamily="18" charset="0"/>
              </a:rPr>
              <a:t>               </a:t>
            </a:r>
            <a:r>
              <a:rPr lang="en-GB" sz="2800" dirty="0">
                <a:solidFill>
                  <a:prstClr val="black"/>
                </a:solidFill>
                <a:latin typeface="Times New Roman" panose="02020603050405020304" pitchFamily="18" charset="0"/>
                <a:cs typeface="Times New Roman" panose="02020603050405020304" pitchFamily="18" charset="0"/>
              </a:rPr>
              <a:t>In this, self-pollination and fertilization occur within the </a:t>
            </a:r>
            <a:r>
              <a:rPr lang="en-GB" sz="2800" dirty="0" err="1">
                <a:solidFill>
                  <a:prstClr val="black"/>
                </a:solidFill>
                <a:latin typeface="Times New Roman" panose="02020603050405020304" pitchFamily="18" charset="0"/>
                <a:cs typeface="Times New Roman" panose="02020603050405020304" pitchFamily="18" charset="0"/>
              </a:rPr>
              <a:t>unopenend</a:t>
            </a:r>
            <a:r>
              <a:rPr lang="en-GB" sz="2800" dirty="0">
                <a:solidFill>
                  <a:prstClr val="black"/>
                </a:solidFill>
                <a:latin typeface="Times New Roman" panose="02020603050405020304" pitchFamily="18" charset="0"/>
                <a:cs typeface="Times New Roman" panose="02020603050405020304" pitchFamily="18" charset="0"/>
              </a:rPr>
              <a:t> flower. By self-pollination outcrossing is prevented</a:t>
            </a:r>
            <a:r>
              <a:rPr lang="en-GB" sz="2800" dirty="0" smtClean="0">
                <a:solidFill>
                  <a:prstClr val="black"/>
                </a:solidFill>
                <a:latin typeface="Times New Roman" panose="02020603050405020304" pitchFamily="18" charset="0"/>
                <a:cs typeface="Times New Roman" panose="02020603050405020304" pitchFamily="18" charset="0"/>
              </a:rPr>
              <a:t>.</a:t>
            </a:r>
          </a:p>
          <a:p>
            <a:pPr marL="114300" lvl="0" indent="0" algn="just">
              <a:buClr>
                <a:srgbClr val="B83D68"/>
              </a:buClr>
              <a:buNone/>
            </a:pPr>
            <a:endParaRPr lang="en-GB" sz="2800" dirty="0">
              <a:solidFill>
                <a:prstClr val="black"/>
              </a:solidFill>
              <a:latin typeface="Times New Roman" panose="02020603050405020304" pitchFamily="18" charset="0"/>
              <a:cs typeface="Times New Roman" panose="02020603050405020304" pitchFamily="18" charset="0"/>
            </a:endParaRPr>
          </a:p>
          <a:p>
            <a:pPr lvl="0">
              <a:buClr>
                <a:srgbClr val="B83D68"/>
              </a:buClr>
            </a:pPr>
            <a:r>
              <a:rPr lang="en-GB" sz="2800" b="1" u="sng" dirty="0" smtClean="0">
                <a:solidFill>
                  <a:prstClr val="black"/>
                </a:solidFill>
                <a:latin typeface="Times New Roman" panose="02020603050405020304" pitchFamily="18" charset="0"/>
                <a:cs typeface="Times New Roman" panose="02020603050405020304" pitchFamily="18" charset="0"/>
              </a:rPr>
              <a:t>TRANSGENIC MITIGATION</a:t>
            </a:r>
          </a:p>
          <a:p>
            <a:pPr marL="114300" lvl="0" indent="0" algn="just">
              <a:buClr>
                <a:srgbClr val="B83D68"/>
              </a:buClr>
              <a:buNone/>
            </a:pPr>
            <a:r>
              <a:rPr lang="en-GB" sz="2800" dirty="0" smtClean="0">
                <a:solidFill>
                  <a:prstClr val="black"/>
                </a:solidFill>
                <a:latin typeface="Times New Roman" panose="02020603050405020304" pitchFamily="18" charset="0"/>
                <a:cs typeface="Times New Roman" panose="02020603050405020304" pitchFamily="18" charset="0"/>
              </a:rPr>
              <a:t>              </a:t>
            </a:r>
            <a:r>
              <a:rPr lang="en-GB" sz="2800" dirty="0">
                <a:solidFill>
                  <a:prstClr val="black"/>
                </a:solidFill>
                <a:latin typeface="Times New Roman" panose="02020603050405020304" pitchFamily="18" charset="0"/>
                <a:cs typeface="Times New Roman" panose="02020603050405020304" pitchFamily="18" charset="0"/>
              </a:rPr>
              <a:t>In this </a:t>
            </a:r>
            <a:r>
              <a:rPr lang="en-GB" sz="2800" dirty="0" err="1">
                <a:solidFill>
                  <a:prstClr val="black"/>
                </a:solidFill>
                <a:latin typeface="Times New Roman" panose="02020603050405020304" pitchFamily="18" charset="0"/>
                <a:cs typeface="Times New Roman" panose="02020603050405020304" pitchFamily="18" charset="0"/>
              </a:rPr>
              <a:t>mitigator</a:t>
            </a:r>
            <a:r>
              <a:rPr lang="en-GB" sz="2800" dirty="0">
                <a:solidFill>
                  <a:prstClr val="black"/>
                </a:solidFill>
                <a:latin typeface="Times New Roman" panose="02020603050405020304" pitchFamily="18" charset="0"/>
                <a:cs typeface="Times New Roman" panose="02020603050405020304" pitchFamily="18" charset="0"/>
              </a:rPr>
              <a:t> genes are linked to the desired primary transgene.  Introduced trait is advantageous  or neutral for GM crops  but deleterious for weeds.</a:t>
            </a:r>
          </a:p>
          <a:p>
            <a:endParaRPr lang="en-GB" dirty="0"/>
          </a:p>
        </p:txBody>
      </p:sp>
    </p:spTree>
    <p:extLst>
      <p:ext uri="{BB962C8B-B14F-4D97-AF65-F5344CB8AC3E}">
        <p14:creationId xmlns="" xmlns:p14="http://schemas.microsoft.com/office/powerpoint/2010/main" val="3419520382"/>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u="sng" spc="0" dirty="0">
                <a:latin typeface="Times New Roman" panose="02020603050405020304" pitchFamily="18" charset="0"/>
                <a:cs typeface="Times New Roman" panose="02020603050405020304" pitchFamily="18" charset="0"/>
              </a:rPr>
              <a:t>INTRODUCTION</a:t>
            </a:r>
            <a:endParaRPr lang="en-GB" sz="36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7620000" cy="5029200"/>
          </a:xfrm>
        </p:spPr>
        <p:txBody>
          <a:bodyPr/>
          <a:lstStyle/>
          <a:p>
            <a:pPr marL="457200" indent="-457200" algn="just">
              <a:buClrTx/>
            </a:pPr>
            <a:r>
              <a:rPr lang="en-US" sz="2700" dirty="0">
                <a:solidFill>
                  <a:prstClr val="black"/>
                </a:solidFill>
                <a:latin typeface="Times New Roman" panose="02020603050405020304" pitchFamily="18" charset="0"/>
                <a:cs typeface="Times New Roman" panose="02020603050405020304" pitchFamily="18" charset="0"/>
              </a:rPr>
              <a:t>We will  look at some of the concerns surrounding the use of genetically modified (GM) crops or biotech crops as they are now often known. </a:t>
            </a:r>
          </a:p>
          <a:p>
            <a:pPr marL="457200" indent="-457200" algn="just">
              <a:buClrTx/>
            </a:pPr>
            <a:r>
              <a:rPr lang="en-US" sz="2700" dirty="0">
                <a:solidFill>
                  <a:prstClr val="black"/>
                </a:solidFill>
                <a:latin typeface="Times New Roman" panose="02020603050405020304" pitchFamily="18" charset="0"/>
                <a:cs typeface="Times New Roman" panose="02020603050405020304" pitchFamily="18" charset="0"/>
              </a:rPr>
              <a:t>We discuss some of the data on public concerns and then the current status of GM crops in world agriculture. </a:t>
            </a:r>
          </a:p>
          <a:p>
            <a:pPr marL="457200" indent="-457200" algn="just">
              <a:buClrTx/>
            </a:pPr>
            <a:r>
              <a:rPr lang="en-US" sz="2700" dirty="0">
                <a:solidFill>
                  <a:prstClr val="black"/>
                </a:solidFill>
                <a:latin typeface="Times New Roman" panose="02020603050405020304" pitchFamily="18" charset="0"/>
                <a:cs typeface="Times New Roman" panose="02020603050405020304" pitchFamily="18" charset="0"/>
              </a:rPr>
              <a:t>Some of the measures that can be taken to minimize the risk associated with the crops and attempts to get this over to public and then see how GM crops and food are regulated to ensure safety.</a:t>
            </a:r>
          </a:p>
          <a:p>
            <a:endParaRPr lang="en-GB" dirty="0"/>
          </a:p>
        </p:txBody>
      </p:sp>
    </p:spTree>
    <p:extLst>
      <p:ext uri="{BB962C8B-B14F-4D97-AF65-F5344CB8AC3E}">
        <p14:creationId xmlns="" xmlns:p14="http://schemas.microsoft.com/office/powerpoint/2010/main" val="1732875588"/>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44562"/>
          </a:xfrm>
        </p:spPr>
        <p:txBody>
          <a:bodyPr/>
          <a:lstStyle/>
          <a:p>
            <a:pPr algn="ctr"/>
            <a:r>
              <a:rPr lang="en-GB" sz="3200" b="1" u="sng" dirty="0" smtClean="0">
                <a:latin typeface="Times New Roman" panose="02020603050405020304" pitchFamily="18" charset="0"/>
                <a:cs typeface="Times New Roman" panose="02020603050405020304" pitchFamily="18" charset="0"/>
              </a:rPr>
              <a:t>APOMIXIS</a:t>
            </a:r>
            <a:endParaRPr lang="en-GB" sz="32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7620000" cy="5334000"/>
          </a:xfrm>
        </p:spPr>
        <p:txBody>
          <a:bodyPr>
            <a:normAutofit lnSpcReduction="10000"/>
          </a:bodyPr>
          <a:lstStyle/>
          <a:p>
            <a:pPr marL="114300" indent="0" algn="ctr">
              <a:buNone/>
            </a:pPr>
            <a:r>
              <a:rPr lang="en-GB" sz="2400" dirty="0" smtClean="0">
                <a:latin typeface="Times New Roman" panose="02020603050405020304" pitchFamily="18" charset="0"/>
                <a:cs typeface="Times New Roman" panose="02020603050405020304" pitchFamily="18" charset="0"/>
              </a:rPr>
              <a:t>In plants seeds are produced usually as result of fertilization in sexual reproduction. In some plants, however, seeds can be produced without fertilization, a process known as </a:t>
            </a:r>
            <a:r>
              <a:rPr lang="en-GB" sz="2400" b="1" dirty="0" err="1">
                <a:latin typeface="Times New Roman" panose="02020603050405020304" pitchFamily="18" charset="0"/>
                <a:cs typeface="Times New Roman" panose="02020603050405020304" pitchFamily="18" charset="0"/>
              </a:rPr>
              <a:t>A</a:t>
            </a:r>
            <a:r>
              <a:rPr lang="en-GB" sz="2400" b="1" dirty="0" err="1" smtClean="0">
                <a:latin typeface="Times New Roman" panose="02020603050405020304" pitchFamily="18" charset="0"/>
                <a:cs typeface="Times New Roman" panose="02020603050405020304" pitchFamily="18" charset="0"/>
              </a:rPr>
              <a:t>pomixis</a:t>
            </a:r>
            <a:r>
              <a:rPr lang="en-GB" sz="2400" dirty="0" smtClean="0">
                <a:latin typeface="Times New Roman" panose="02020603050405020304" pitchFamily="18" charset="0"/>
                <a:cs typeface="Times New Roman" panose="02020603050405020304" pitchFamily="18" charset="0"/>
              </a:rPr>
              <a:t>.</a:t>
            </a:r>
          </a:p>
          <a:p>
            <a:pPr algn="just"/>
            <a:r>
              <a:rPr lang="en-GB" sz="2400" dirty="0" smtClean="0">
                <a:latin typeface="Times New Roman" panose="02020603050405020304" pitchFamily="18" charset="0"/>
                <a:cs typeface="Times New Roman" panose="02020603050405020304" pitchFamily="18" charset="0"/>
              </a:rPr>
              <a:t>Natural </a:t>
            </a:r>
            <a:r>
              <a:rPr lang="en-GB" sz="2400" dirty="0" err="1" smtClean="0">
                <a:latin typeface="Times New Roman" panose="02020603050405020304" pitchFamily="18" charset="0"/>
                <a:cs typeface="Times New Roman" panose="02020603050405020304" pitchFamily="18" charset="0"/>
              </a:rPr>
              <a:t>apomixis</a:t>
            </a:r>
            <a:r>
              <a:rPr lang="en-GB" sz="2400" dirty="0" smtClean="0">
                <a:latin typeface="Times New Roman" panose="02020603050405020304" pitchFamily="18" charset="0"/>
                <a:cs typeface="Times New Roman" panose="02020603050405020304" pitchFamily="18" charset="0"/>
              </a:rPr>
              <a:t> occur in a limited number of plant species but is not found in any major crop plant.</a:t>
            </a:r>
          </a:p>
          <a:p>
            <a:pPr algn="just"/>
            <a:r>
              <a:rPr lang="en-GB" sz="2400" dirty="0" smtClean="0">
                <a:latin typeface="Times New Roman" panose="02020603050405020304" pitchFamily="18" charset="0"/>
                <a:cs typeface="Times New Roman" panose="02020603050405020304" pitchFamily="18" charset="0"/>
              </a:rPr>
              <a:t>Plants from apomictic seeds are genetically identical to mother plant and therefore are clones. Any desirable features of mother plant are retained in subsequent generations.</a:t>
            </a:r>
          </a:p>
          <a:p>
            <a:pPr algn="just"/>
            <a:r>
              <a:rPr lang="en-GB" sz="2400" dirty="0" smtClean="0">
                <a:latin typeface="Times New Roman" panose="02020603050405020304" pitchFamily="18" charset="0"/>
                <a:cs typeface="Times New Roman" panose="02020603050405020304" pitchFamily="18" charset="0"/>
              </a:rPr>
              <a:t>In developing countries, if </a:t>
            </a:r>
            <a:r>
              <a:rPr lang="en-GB" sz="2400" dirty="0" err="1" smtClean="0">
                <a:latin typeface="Times New Roman" panose="02020603050405020304" pitchFamily="18" charset="0"/>
                <a:cs typeface="Times New Roman" panose="02020603050405020304" pitchFamily="18" charset="0"/>
              </a:rPr>
              <a:t>apomixis</a:t>
            </a:r>
            <a:r>
              <a:rPr lang="en-GB" sz="2400" dirty="0" smtClean="0">
                <a:latin typeface="Times New Roman" panose="02020603050405020304" pitchFamily="18" charset="0"/>
                <a:cs typeface="Times New Roman" panose="02020603050405020304" pitchFamily="18" charset="0"/>
              </a:rPr>
              <a:t> could be introduced in cereal crops like rice, maize and wheat etc., it would be advantageous to biotechnology and plant-breeding industries. </a:t>
            </a:r>
          </a:p>
        </p:txBody>
      </p:sp>
    </p:spTree>
    <p:extLst>
      <p:ext uri="{BB962C8B-B14F-4D97-AF65-F5344CB8AC3E}">
        <p14:creationId xmlns="" xmlns:p14="http://schemas.microsoft.com/office/powerpoint/2010/main" val="1260609401"/>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pPr algn="ctr"/>
            <a:r>
              <a:rPr lang="en-GB" sz="3200" b="1" dirty="0" smtClean="0">
                <a:latin typeface="Times New Roman" panose="02020603050405020304" pitchFamily="18" charset="0"/>
                <a:cs typeface="Times New Roman" panose="02020603050405020304" pitchFamily="18" charset="0"/>
              </a:rPr>
              <a:t>CONTINUED….</a:t>
            </a:r>
            <a:endParaRPr lang="en-GB"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66800"/>
            <a:ext cx="7620000" cy="5334000"/>
          </a:xfrm>
        </p:spPr>
        <p:txBody>
          <a:bodyPr>
            <a:normAutofit lnSpcReduction="10000"/>
          </a:bodyPr>
          <a:lstStyle/>
          <a:p>
            <a:pPr algn="just"/>
            <a:r>
              <a:rPr lang="en-GB" sz="2400" dirty="0" smtClean="0">
                <a:latin typeface="Times New Roman" panose="02020603050405020304" pitchFamily="18" charset="0"/>
                <a:cs typeface="Times New Roman" panose="02020603050405020304" pitchFamily="18" charset="0"/>
              </a:rPr>
              <a:t>High performance hybrid seeds are produced from parents that have different desirable characteristics by farmers. Hybrid plants do not breed true and lost desirable characteristics. If </a:t>
            </a:r>
            <a:r>
              <a:rPr lang="en-GB" sz="2400" dirty="0" err="1" smtClean="0">
                <a:latin typeface="Times New Roman" panose="02020603050405020304" pitchFamily="18" charset="0"/>
                <a:cs typeface="Times New Roman" panose="02020603050405020304" pitchFamily="18" charset="0"/>
              </a:rPr>
              <a:t>apomixis</a:t>
            </a:r>
            <a:r>
              <a:rPr lang="en-GB" sz="2400" dirty="0" smtClean="0">
                <a:latin typeface="Times New Roman" panose="02020603050405020304" pitchFamily="18" charset="0"/>
                <a:cs typeface="Times New Roman" panose="02020603050405020304" pitchFamily="18" charset="0"/>
              </a:rPr>
              <a:t> was introduced into hybrid, it could be cultivated indefinitely, as offspring would be genetically identical and retain desirable traits. This is known as </a:t>
            </a:r>
            <a:r>
              <a:rPr lang="en-GB" sz="2400" b="1" dirty="0" smtClean="0">
                <a:latin typeface="Times New Roman" panose="02020603050405020304" pitchFamily="18" charset="0"/>
                <a:cs typeface="Times New Roman" panose="02020603050405020304" pitchFamily="18" charset="0"/>
              </a:rPr>
              <a:t>fixing </a:t>
            </a:r>
            <a:r>
              <a:rPr lang="en-GB" sz="2400" b="1" dirty="0" err="1" smtClean="0">
                <a:latin typeface="Times New Roman" panose="02020603050405020304" pitchFamily="18" charset="0"/>
                <a:cs typeface="Times New Roman" panose="02020603050405020304" pitchFamily="18" charset="0"/>
              </a:rPr>
              <a:t>heterosis</a:t>
            </a:r>
            <a:r>
              <a:rPr lang="en-GB" sz="2400" dirty="0" smtClean="0">
                <a:latin typeface="Times New Roman" panose="02020603050405020304" pitchFamily="18" charset="0"/>
                <a:cs typeface="Times New Roman" panose="02020603050405020304" pitchFamily="18" charset="0"/>
              </a:rPr>
              <a:t>.</a:t>
            </a:r>
          </a:p>
          <a:p>
            <a:pPr algn="just"/>
            <a:r>
              <a:rPr lang="en-GB" sz="2400" dirty="0" smtClean="0">
                <a:latin typeface="Times New Roman" panose="02020603050405020304" pitchFamily="18" charset="0"/>
                <a:cs typeface="Times New Roman" panose="02020603050405020304" pitchFamily="18" charset="0"/>
              </a:rPr>
              <a:t>Plant biotechnology companies are interested in genetically engineering </a:t>
            </a:r>
            <a:r>
              <a:rPr lang="en-GB" sz="2400" dirty="0" err="1" smtClean="0">
                <a:latin typeface="Times New Roman" panose="02020603050405020304" pitchFamily="18" charset="0"/>
                <a:cs typeface="Times New Roman" panose="02020603050405020304" pitchFamily="18" charset="0"/>
              </a:rPr>
              <a:t>apomixis</a:t>
            </a:r>
            <a:r>
              <a:rPr lang="en-GB" sz="2400" dirty="0" smtClean="0">
                <a:latin typeface="Times New Roman" panose="02020603050405020304" pitchFamily="18" charset="0"/>
                <a:cs typeface="Times New Roman" panose="02020603050405020304" pitchFamily="18" charset="0"/>
              </a:rPr>
              <a:t> into crop plants because it can be used to considerably speed up the development of new varieties. The advantage of this to framers is that seed, even from high performance hybrids can be saved and re-used, without the loss of desirable characteristics. This frees the farmers from having to buy expensive seed every year.</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515809872"/>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ctr"/>
            <a:r>
              <a:rPr lang="en-US" altLang="en-US" sz="3600" b="1" u="sng" dirty="0" smtClean="0">
                <a:latin typeface="Times New Roman" panose="02020603050405020304" pitchFamily="18" charset="0"/>
                <a:cs typeface="Times New Roman" panose="02020603050405020304" pitchFamily="18" charset="0"/>
              </a:rPr>
              <a:t>FOOD SAFETY</a:t>
            </a:r>
            <a:endParaRPr lang="en-US" altLang="en-US" sz="3600" b="1" u="sng" dirty="0">
              <a:latin typeface="Times New Roman" panose="02020603050405020304" pitchFamily="18" charset="0"/>
              <a:cs typeface="Times New Roman" panose="02020603050405020304" pitchFamily="18" charset="0"/>
            </a:endParaRPr>
          </a:p>
        </p:txBody>
      </p:sp>
      <p:sp>
        <p:nvSpPr>
          <p:cNvPr id="3075" name="Rectangle 3"/>
          <p:cNvSpPr>
            <a:spLocks noGrp="1" noChangeArrowheads="1"/>
          </p:cNvSpPr>
          <p:nvPr>
            <p:ph idx="1"/>
          </p:nvPr>
        </p:nvSpPr>
        <p:spPr/>
        <p:txBody>
          <a:bodyPr>
            <a:normAutofit/>
          </a:bodyPr>
          <a:lstStyle/>
          <a:p>
            <a:pPr algn="just"/>
            <a:r>
              <a:rPr lang="en-US" altLang="en-US" sz="2800" dirty="0">
                <a:latin typeface="Times New Roman" panose="02020603050405020304" pitchFamily="18" charset="0"/>
                <a:cs typeface="Times New Roman" panose="02020603050405020304" pitchFamily="18" charset="0"/>
              </a:rPr>
              <a:t>There is no evidence that GM foods are any less safe than non-GM foods. </a:t>
            </a:r>
          </a:p>
          <a:p>
            <a:pPr algn="just"/>
            <a:r>
              <a:rPr lang="en-US" altLang="en-US" sz="2800" dirty="0">
                <a:latin typeface="Times New Roman" panose="02020603050405020304" pitchFamily="18" charset="0"/>
                <a:cs typeface="Times New Roman" panose="02020603050405020304" pitchFamily="18" charset="0"/>
              </a:rPr>
              <a:t>However the issue of food safety has now become much broader. </a:t>
            </a:r>
          </a:p>
          <a:p>
            <a:pPr algn="just"/>
            <a:r>
              <a:rPr lang="en-US" altLang="en-US" sz="2800" dirty="0">
                <a:latin typeface="Times New Roman" panose="02020603050405020304" pitchFamily="18" charset="0"/>
                <a:cs typeface="Times New Roman" panose="02020603050405020304" pitchFamily="18" charset="0"/>
              </a:rPr>
              <a:t>If GM are to accepted in </a:t>
            </a:r>
            <a:r>
              <a:rPr lang="en-US" altLang="en-US" sz="2800" dirty="0" err="1">
                <a:latin typeface="Times New Roman" panose="02020603050405020304" pitchFamily="18" charset="0"/>
                <a:cs typeface="Times New Roman" panose="02020603050405020304" pitchFamily="18" charset="0"/>
              </a:rPr>
              <a:t>europe</a:t>
            </a:r>
            <a:r>
              <a:rPr lang="en-US" altLang="en-US" sz="2800" dirty="0">
                <a:latin typeface="Times New Roman" panose="02020603050405020304" pitchFamily="18" charset="0"/>
                <a:cs typeface="Times New Roman" panose="02020603050405020304" pitchFamily="18" charset="0"/>
              </a:rPr>
              <a:t> it is incumbent upon plant biotechnologists and governments to engage in real dialogue with public or ignore public attitudes.</a:t>
            </a:r>
          </a:p>
        </p:txBody>
      </p:sp>
    </p:spTree>
    <p:extLst>
      <p:ext uri="{BB962C8B-B14F-4D97-AF65-F5344CB8AC3E}">
        <p14:creationId xmlns="" xmlns:p14="http://schemas.microsoft.com/office/powerpoint/2010/main" val="1125630382"/>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algn="ctr"/>
            <a:r>
              <a:rPr lang="en-US" altLang="en-US" sz="3600" b="1" u="sng" dirty="0" smtClean="0">
                <a:latin typeface="Times New Roman" panose="02020603050405020304" pitchFamily="18" charset="0"/>
                <a:cs typeface="Times New Roman" panose="02020603050405020304" pitchFamily="18" charset="0"/>
              </a:rPr>
              <a:t>REGULATION OF GM CROPS AND PRODUCTS</a:t>
            </a:r>
            <a:endParaRPr lang="en-US" altLang="en-US" sz="3600" b="1" u="sng" dirty="0">
              <a:latin typeface="Times New Roman" panose="02020603050405020304" pitchFamily="18" charset="0"/>
              <a:cs typeface="Times New Roman" panose="02020603050405020304" pitchFamily="18" charset="0"/>
            </a:endParaRPr>
          </a:p>
        </p:txBody>
      </p:sp>
      <p:sp>
        <p:nvSpPr>
          <p:cNvPr id="4099" name="Rectangle 3"/>
          <p:cNvSpPr>
            <a:spLocks noGrp="1" noChangeArrowheads="1"/>
          </p:cNvSpPr>
          <p:nvPr>
            <p:ph idx="1"/>
          </p:nvPr>
        </p:nvSpPr>
        <p:spPr/>
        <p:txBody>
          <a:bodyPr>
            <a:normAutofit/>
          </a:bodyPr>
          <a:lstStyle/>
          <a:p>
            <a:pPr algn="just"/>
            <a:r>
              <a:rPr lang="en-US" altLang="en-US" sz="2800" dirty="0">
                <a:latin typeface="Times New Roman" panose="02020603050405020304" pitchFamily="18" charset="0"/>
                <a:cs typeface="Times New Roman" panose="02020603050405020304" pitchFamily="18" charset="0"/>
              </a:rPr>
              <a:t>The future of GM crops is determined by regulatory framework that is applied to their growth and processing. </a:t>
            </a:r>
          </a:p>
          <a:p>
            <a:pPr algn="just"/>
            <a:r>
              <a:rPr lang="en-US" altLang="en-US" sz="2800" dirty="0">
                <a:latin typeface="Times New Roman" panose="02020603050405020304" pitchFamily="18" charset="0"/>
                <a:cs typeface="Times New Roman" panose="02020603050405020304" pitchFamily="18" charset="0"/>
              </a:rPr>
              <a:t>Regulations should ensure that GM crops and products derived from them are safe.</a:t>
            </a:r>
          </a:p>
          <a:p>
            <a:pPr algn="just"/>
            <a:r>
              <a:rPr lang="en-US" altLang="en-US" sz="2800" dirty="0">
                <a:latin typeface="Times New Roman" panose="02020603050405020304" pitchFamily="18" charset="0"/>
                <a:cs typeface="Times New Roman" panose="02020603050405020304" pitchFamily="18" charset="0"/>
              </a:rPr>
              <a:t> Regulations are also designed to ensure that public is reassured that any GM crop or products are safe. </a:t>
            </a:r>
          </a:p>
        </p:txBody>
      </p:sp>
    </p:spTree>
    <p:extLst>
      <p:ext uri="{BB962C8B-B14F-4D97-AF65-F5344CB8AC3E}">
        <p14:creationId xmlns="" xmlns:p14="http://schemas.microsoft.com/office/powerpoint/2010/main" val="3447003349"/>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57200" y="1143000"/>
            <a:ext cx="7620000" cy="5257800"/>
          </a:xfrm>
        </p:spPr>
        <p:txBody>
          <a:bodyPr>
            <a:normAutofit/>
          </a:bodyPr>
          <a:lstStyle/>
          <a:p>
            <a:pPr algn="just"/>
            <a:r>
              <a:rPr lang="en-US" altLang="en-US" sz="2800" dirty="0">
                <a:latin typeface="Times New Roman" panose="02020603050405020304" pitchFamily="18" charset="0"/>
                <a:cs typeface="Times New Roman" panose="02020603050405020304" pitchFamily="18" charset="0"/>
              </a:rPr>
              <a:t>In EU countries, national laws implement various council directives and regulations governing regulation of GM crops and products</a:t>
            </a:r>
            <a:r>
              <a:rPr lang="en-US" altLang="en-US" sz="2800" dirty="0" smtClean="0">
                <a:latin typeface="Times New Roman" panose="02020603050405020304" pitchFamily="18" charset="0"/>
                <a:cs typeface="Times New Roman" panose="02020603050405020304" pitchFamily="18" charset="0"/>
              </a:rPr>
              <a:t>.</a:t>
            </a:r>
          </a:p>
          <a:p>
            <a:pPr marL="114300" indent="0" algn="just">
              <a:buNone/>
            </a:pPr>
            <a:endParaRPr lang="en-US" altLang="en-US" sz="2800" dirty="0">
              <a:latin typeface="Times New Roman" panose="02020603050405020304" pitchFamily="18" charset="0"/>
              <a:cs typeface="Times New Roman" panose="02020603050405020304" pitchFamily="18" charset="0"/>
            </a:endParaRPr>
          </a:p>
          <a:p>
            <a:pPr algn="just"/>
            <a:r>
              <a:rPr lang="en-US" altLang="en-US" sz="2800" dirty="0">
                <a:latin typeface="Times New Roman" panose="02020603050405020304" pitchFamily="18" charset="0"/>
                <a:cs typeface="Times New Roman" panose="02020603050405020304" pitchFamily="18" charset="0"/>
              </a:rPr>
              <a:t>Many of early biotechnology developments were covered by key legislative elements.</a:t>
            </a:r>
          </a:p>
        </p:txBody>
      </p:sp>
    </p:spTree>
    <p:extLst>
      <p:ext uri="{BB962C8B-B14F-4D97-AF65-F5344CB8AC3E}">
        <p14:creationId xmlns="" xmlns:p14="http://schemas.microsoft.com/office/powerpoint/2010/main" val="3636009759"/>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1295400"/>
            <a:ext cx="7620000" cy="5105400"/>
          </a:xfrm>
        </p:spPr>
        <p:txBody>
          <a:bodyPr>
            <a:normAutofit/>
          </a:bodyPr>
          <a:lstStyle/>
          <a:p>
            <a:pPr algn="just"/>
            <a:r>
              <a:rPr lang="en-US" altLang="en-US" sz="3200" dirty="0">
                <a:latin typeface="Times New Roman" panose="02020603050405020304" pitchFamily="18" charset="0"/>
                <a:cs typeface="Times New Roman" panose="02020603050405020304" pitchFamily="18" charset="0"/>
              </a:rPr>
              <a:t>To </a:t>
            </a:r>
            <a:r>
              <a:rPr lang="en-US" altLang="en-US" sz="3200" dirty="0" err="1">
                <a:latin typeface="Times New Roman" panose="02020603050405020304" pitchFamily="18" charset="0"/>
                <a:cs typeface="Times New Roman" panose="02020603050405020304" pitchFamily="18" charset="0"/>
              </a:rPr>
              <a:t>adress</a:t>
            </a:r>
            <a:r>
              <a:rPr lang="en-US" altLang="en-US" sz="3200" dirty="0">
                <a:latin typeface="Times New Roman" panose="02020603050405020304" pitchFamily="18" charset="0"/>
                <a:cs typeface="Times New Roman" panose="02020603050405020304" pitchFamily="18" charset="0"/>
              </a:rPr>
              <a:t> public concerns , EU has revisited the regulations on biotech crops and brought in a new directive to cover </a:t>
            </a:r>
            <a:r>
              <a:rPr lang="en-US" altLang="en-US" sz="3200" dirty="0" err="1">
                <a:latin typeface="Times New Roman" panose="02020603050405020304" pitchFamily="18" charset="0"/>
                <a:cs typeface="Times New Roman" panose="02020603050405020304" pitchFamily="18" charset="0"/>
              </a:rPr>
              <a:t>delibrate</a:t>
            </a:r>
            <a:r>
              <a:rPr lang="en-US" altLang="en-US" sz="3200" dirty="0">
                <a:latin typeface="Times New Roman" panose="02020603050405020304" pitchFamily="18" charset="0"/>
                <a:cs typeface="Times New Roman" panose="02020603050405020304" pitchFamily="18" charset="0"/>
              </a:rPr>
              <a:t> release into the environment of GMOs.</a:t>
            </a:r>
          </a:p>
          <a:p>
            <a:pPr algn="just"/>
            <a:r>
              <a:rPr lang="en-US" altLang="en-US" sz="3200" dirty="0">
                <a:latin typeface="Times New Roman" panose="02020603050405020304" pitchFamily="18" charset="0"/>
                <a:cs typeface="Times New Roman" panose="02020603050405020304" pitchFamily="18" charset="0"/>
              </a:rPr>
              <a:t>The change in legislation is to tighten up the safety of biotech plants.</a:t>
            </a:r>
          </a:p>
        </p:txBody>
      </p:sp>
    </p:spTree>
    <p:extLst>
      <p:ext uri="{BB962C8B-B14F-4D97-AF65-F5344CB8AC3E}">
        <p14:creationId xmlns="" xmlns:p14="http://schemas.microsoft.com/office/powerpoint/2010/main" val="753103867"/>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57200" y="990600"/>
            <a:ext cx="7772400" cy="5135563"/>
          </a:xfrm>
        </p:spPr>
        <p:txBody>
          <a:bodyPr>
            <a:normAutofit/>
          </a:bodyPr>
          <a:lstStyle/>
          <a:p>
            <a:pPr marL="0" indent="0" algn="just">
              <a:buFontTx/>
              <a:buNone/>
            </a:pPr>
            <a:r>
              <a:rPr lang="en-US" altLang="en-US" sz="3600" dirty="0">
                <a:latin typeface="Times New Roman" panose="02020603050405020304" pitchFamily="18" charset="0"/>
                <a:cs typeface="Times New Roman" panose="02020603050405020304" pitchFamily="18" charset="0"/>
              </a:rPr>
              <a:t>To give the consumer freedom of choice, this will be achieved by more scientific testing labelling and traceability. </a:t>
            </a:r>
          </a:p>
        </p:txBody>
      </p:sp>
    </p:spTree>
    <p:extLst>
      <p:ext uri="{BB962C8B-B14F-4D97-AF65-F5344CB8AC3E}">
        <p14:creationId xmlns="" xmlns:p14="http://schemas.microsoft.com/office/powerpoint/2010/main" val="1126655564"/>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u="sng" dirty="0" smtClean="0">
                <a:latin typeface="Times New Roman" panose="02020603050405020304" pitchFamily="18" charset="0"/>
                <a:cs typeface="Times New Roman" panose="02020603050405020304" pitchFamily="18" charset="0"/>
              </a:rPr>
              <a:t>REGULATION OF GM CROPS </a:t>
            </a:r>
            <a:endParaRPr lang="en-US" sz="36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lgn="just"/>
            <a:r>
              <a:rPr lang="en-US" sz="2800" dirty="0" smtClean="0">
                <a:latin typeface="Times New Roman" panose="02020603050405020304" pitchFamily="18" charset="0"/>
                <a:cs typeface="Times New Roman" panose="02020603050405020304" pitchFamily="18" charset="0"/>
              </a:rPr>
              <a:t>If the crop is grown in the EU then both the food and feed regulations must be satisfied in terms of authorization</a:t>
            </a:r>
          </a:p>
          <a:p>
            <a:pPr algn="just"/>
            <a:r>
              <a:rPr lang="en-US" sz="2800" dirty="0" smtClean="0">
                <a:latin typeface="Times New Roman" panose="02020603050405020304" pitchFamily="18" charset="0"/>
                <a:cs typeface="Times New Roman" panose="02020603050405020304" pitchFamily="18" charset="0"/>
              </a:rPr>
              <a:t>The directive covered the commercial use of GM plants that is able to reproduce, release in the environment for cultivation, or importing plant material</a:t>
            </a:r>
          </a:p>
          <a:p>
            <a:pPr algn="just"/>
            <a:r>
              <a:rPr lang="en-US" sz="2800" dirty="0" smtClean="0">
                <a:latin typeface="Times New Roman" panose="02020603050405020304" pitchFamily="18" charset="0"/>
                <a:cs typeface="Times New Roman" panose="02020603050405020304" pitchFamily="18" charset="0"/>
              </a:rPr>
              <a:t>There also need to be supplied the standardized method for detecting the GMO and a system for its monitoring.</a:t>
            </a:r>
          </a:p>
          <a:p>
            <a:pPr marL="0" indent="0">
              <a:buNone/>
            </a:pPr>
            <a:r>
              <a:rPr lang="en-US" sz="2800" dirty="0" smtClean="0">
                <a:latin typeface="Times New Roman" panose="02020603050405020304" pitchFamily="18" charset="0"/>
                <a:cs typeface="Times New Roman" panose="02020603050405020304" pitchFamily="18" charset="0"/>
              </a:rPr>
              <a:t> </a:t>
            </a:r>
          </a:p>
          <a:p>
            <a:endParaRPr lang="en-US" dirty="0"/>
          </a:p>
          <a:p>
            <a:endParaRPr lang="en-US" dirty="0"/>
          </a:p>
        </p:txBody>
      </p:sp>
    </p:spTree>
    <p:extLst>
      <p:ext uri="{BB962C8B-B14F-4D97-AF65-F5344CB8AC3E}">
        <p14:creationId xmlns="" xmlns:p14="http://schemas.microsoft.com/office/powerpoint/2010/main" val="1181257972"/>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2"/>
            <a:ext cx="7886700" cy="1325563"/>
          </a:xfrm>
        </p:spPr>
        <p:txBody>
          <a:bodyPr>
            <a:normAutofit/>
          </a:bodyPr>
          <a:lstStyle/>
          <a:p>
            <a:r>
              <a:rPr lang="en-US" sz="3600" b="1" u="sng" dirty="0" smtClean="0">
                <a:latin typeface="Times New Roman" panose="02020603050405020304" pitchFamily="18" charset="0"/>
                <a:cs typeface="Times New Roman" panose="02020603050405020304" pitchFamily="18" charset="0"/>
              </a:rPr>
              <a:t>PROCEDURE FOR MONITORING</a:t>
            </a:r>
            <a:endParaRPr lang="en-US" sz="36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0" y="1371600"/>
            <a:ext cx="7467600" cy="4805363"/>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The proposal would normally be submitted to national authorities to give an initial scientific assessment.</a:t>
            </a:r>
          </a:p>
          <a:p>
            <a:pPr algn="just"/>
            <a:r>
              <a:rPr lang="en-US" sz="2400" dirty="0" smtClean="0">
                <a:latin typeface="Times New Roman" panose="02020603050405020304" pitchFamily="18" charset="0"/>
                <a:cs typeface="Times New Roman" panose="02020603050405020304" pitchFamily="18" charset="0"/>
              </a:rPr>
              <a:t>The documents are then forwarded to the EU commission and national authorities of all members to give an opinion.</a:t>
            </a:r>
          </a:p>
          <a:p>
            <a:pPr algn="just"/>
            <a:r>
              <a:rPr lang="en-US" sz="2400" dirty="0" smtClean="0">
                <a:latin typeface="Times New Roman" panose="02020603050405020304" pitchFamily="18" charset="0"/>
                <a:cs typeface="Times New Roman" panose="02020603050405020304" pitchFamily="18" charset="0"/>
              </a:rPr>
              <a:t>The draft may be accepted or rejected with a qualified majority after assessment of EU food safety authority EFSA.</a:t>
            </a:r>
          </a:p>
          <a:p>
            <a:pPr algn="just"/>
            <a:r>
              <a:rPr lang="en-US" sz="2400" dirty="0" smtClean="0">
                <a:latin typeface="Times New Roman" panose="02020603050405020304" pitchFamily="18" charset="0"/>
                <a:cs typeface="Times New Roman" panose="02020603050405020304" pitchFamily="18" charset="0"/>
              </a:rPr>
              <a:t>If the no majority is obtained then, the draft is submitted to the Council of Minister who have 90 days to approve the redraft.</a:t>
            </a:r>
          </a:p>
          <a:p>
            <a:pPr algn="just"/>
            <a:r>
              <a:rPr lang="en-US" sz="2400" dirty="0" smtClean="0">
                <a:latin typeface="Times New Roman" panose="02020603050405020304" pitchFamily="18" charset="0"/>
                <a:cs typeface="Times New Roman" panose="02020603050405020304" pitchFamily="18" charset="0"/>
              </a:rPr>
              <a:t>If it is accepted then it is valid for 10 years.</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109859659"/>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latin typeface="Times New Roman" panose="02020603050405020304" pitchFamily="18" charset="0"/>
                <a:cs typeface="Times New Roman" panose="02020603050405020304" pitchFamily="18" charset="0"/>
              </a:rPr>
              <a:t>CONTINUED…</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7620000" cy="5029200"/>
          </a:xfrm>
        </p:spPr>
        <p:txBody>
          <a:bodyPr>
            <a:normAutofit/>
          </a:bodyPr>
          <a:lstStyle/>
          <a:p>
            <a:pPr algn="just"/>
            <a:r>
              <a:rPr lang="en-US" sz="2400" dirty="0" smtClean="0">
                <a:latin typeface="Times New Roman" panose="02020603050405020304" pitchFamily="18" charset="0"/>
                <a:cs typeface="Times New Roman" panose="02020603050405020304" pitchFamily="18" charset="0"/>
              </a:rPr>
              <a:t>The </a:t>
            </a:r>
            <a:r>
              <a:rPr lang="en-US" sz="2400" b="1" dirty="0" smtClean="0">
                <a:latin typeface="Times New Roman" panose="02020603050405020304" pitchFamily="18" charset="0"/>
                <a:cs typeface="Times New Roman" panose="02020603050405020304" pitchFamily="18" charset="0"/>
              </a:rPr>
              <a:t>new regulations is to be more scientifically vigorous as </a:t>
            </a:r>
            <a:r>
              <a:rPr lang="en-US" sz="2400" dirty="0" smtClean="0">
                <a:latin typeface="Times New Roman" panose="02020603050405020304" pitchFamily="18" charset="0"/>
                <a:cs typeface="Times New Roman" panose="02020603050405020304" pitchFamily="18" charset="0"/>
              </a:rPr>
              <a:t>is needed to prove the point that the GM food is not dangerous to health and environment</a:t>
            </a:r>
          </a:p>
          <a:p>
            <a:pPr algn="just"/>
            <a:r>
              <a:rPr lang="en-US" sz="2400" b="1" dirty="0" smtClean="0">
                <a:latin typeface="Times New Roman" panose="02020603050405020304" pitchFamily="18" charset="0"/>
                <a:cs typeface="Times New Roman" panose="02020603050405020304" pitchFamily="18" charset="0"/>
              </a:rPr>
              <a:t>The EFSA </a:t>
            </a:r>
            <a:r>
              <a:rPr lang="en-US" sz="2400" dirty="0" smtClean="0">
                <a:latin typeface="Times New Roman" panose="02020603050405020304" pitchFamily="18" charset="0"/>
                <a:cs typeface="Times New Roman" panose="02020603050405020304" pitchFamily="18" charset="0"/>
              </a:rPr>
              <a:t>provides an opinion to the EU commission that should include the:</a:t>
            </a:r>
          </a:p>
          <a:p>
            <a:pPr marL="900113" indent="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Scientific safety assessment</a:t>
            </a:r>
          </a:p>
          <a:p>
            <a:pPr marL="900113" indent="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Product labeling suggestion</a:t>
            </a:r>
          </a:p>
          <a:p>
            <a:pPr marL="900113" indent="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Suggestion for post marketing monitoring and</a:t>
            </a:r>
          </a:p>
          <a:p>
            <a:pPr marL="900113" indent="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Validation detection method</a:t>
            </a:r>
          </a:p>
          <a:p>
            <a:endParaRPr lang="en-US" b="1" dirty="0" smtClean="0"/>
          </a:p>
        </p:txBody>
      </p:sp>
    </p:spTree>
    <p:extLst>
      <p:ext uri="{BB962C8B-B14F-4D97-AF65-F5344CB8AC3E}">
        <p14:creationId xmlns="" xmlns:p14="http://schemas.microsoft.com/office/powerpoint/2010/main" val="2729986468"/>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u="sng" dirty="0" smtClean="0">
                <a:latin typeface="Times New Roman" panose="02020603050405020304" pitchFamily="18" charset="0"/>
                <a:cs typeface="Times New Roman" panose="02020603050405020304" pitchFamily="18" charset="0"/>
              </a:rPr>
              <a:t>PUBLIC CONCERNS</a:t>
            </a:r>
            <a:endParaRPr lang="en-GB" sz="36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7620000" cy="5029200"/>
          </a:xfrm>
        </p:spPr>
        <p:txBody>
          <a:bodyPr>
            <a:normAutofit/>
          </a:bodyPr>
          <a:lstStyle/>
          <a:p>
            <a:pPr lvl="0" indent="-342900" algn="just">
              <a:buClrTx/>
            </a:pPr>
            <a:r>
              <a:rPr lang="en-US" sz="2400" dirty="0">
                <a:solidFill>
                  <a:prstClr val="black"/>
                </a:solidFill>
                <a:latin typeface="Times New Roman" panose="02020603050405020304" pitchFamily="18" charset="0"/>
                <a:cs typeface="Times New Roman" panose="02020603050405020304" pitchFamily="18" charset="0"/>
              </a:rPr>
              <a:t>Survey have been done in the USA by the number of different organization (including Texas and A&amp;M university in 2004) and in the UK as part of the GM Nation initiative (2003).</a:t>
            </a:r>
          </a:p>
          <a:p>
            <a:pPr lvl="0" indent="-342900" algn="just">
              <a:buClrTx/>
            </a:pPr>
            <a:r>
              <a:rPr lang="en-US" sz="2400" dirty="0">
                <a:solidFill>
                  <a:prstClr val="black"/>
                </a:solidFill>
                <a:latin typeface="Times New Roman" panose="02020603050405020304" pitchFamily="18" charset="0"/>
                <a:cs typeface="Times New Roman" panose="02020603050405020304" pitchFamily="18" charset="0"/>
              </a:rPr>
              <a:t>“</a:t>
            </a:r>
            <a:r>
              <a:rPr lang="en-US" sz="2400" b="1" dirty="0">
                <a:solidFill>
                  <a:prstClr val="black"/>
                </a:solidFill>
                <a:latin typeface="Times New Roman" panose="02020603050405020304" pitchFamily="18" charset="0"/>
                <a:cs typeface="Times New Roman" panose="02020603050405020304" pitchFamily="18" charset="0"/>
              </a:rPr>
              <a:t>The national dialogue</a:t>
            </a:r>
            <a:r>
              <a:rPr lang="en-US" sz="2400" dirty="0">
                <a:solidFill>
                  <a:prstClr val="black"/>
                </a:solidFill>
                <a:latin typeface="Times New Roman" panose="02020603050405020304" pitchFamily="18" charset="0"/>
                <a:cs typeface="Times New Roman" panose="02020603050405020304" pitchFamily="18" charset="0"/>
              </a:rPr>
              <a:t>” setup that by the UK government that had three main strands:</a:t>
            </a:r>
          </a:p>
          <a:p>
            <a:pPr lvl="0" indent="-342900" algn="just">
              <a:buClrTx/>
              <a:buFont typeface="Wingdings" pitchFamily="2" charset="2"/>
              <a:buChar char="Ø"/>
            </a:pPr>
            <a:r>
              <a:rPr lang="en-US" sz="2400" dirty="0">
                <a:solidFill>
                  <a:prstClr val="black"/>
                </a:solidFill>
                <a:latin typeface="Times New Roman" panose="02020603050405020304" pitchFamily="18" charset="0"/>
                <a:cs typeface="Times New Roman" panose="02020603050405020304" pitchFamily="18" charset="0"/>
              </a:rPr>
              <a:t>A public debate</a:t>
            </a:r>
          </a:p>
          <a:p>
            <a:pPr lvl="0" indent="-342900" algn="just">
              <a:buClrTx/>
              <a:buFont typeface="Wingdings" pitchFamily="2" charset="2"/>
              <a:buChar char="Ø"/>
            </a:pPr>
            <a:r>
              <a:rPr lang="en-US" sz="2400" dirty="0">
                <a:solidFill>
                  <a:prstClr val="black"/>
                </a:solidFill>
                <a:latin typeface="Times New Roman" panose="02020603050405020304" pitchFamily="18" charset="0"/>
                <a:cs typeface="Times New Roman" panose="02020603050405020304" pitchFamily="18" charset="0"/>
              </a:rPr>
              <a:t>A review of the science around genetic modification</a:t>
            </a:r>
          </a:p>
          <a:p>
            <a:pPr lvl="0" indent="-342900" algn="just">
              <a:buClrTx/>
              <a:buFont typeface="Wingdings" pitchFamily="2" charset="2"/>
              <a:buChar char="Ø"/>
            </a:pPr>
            <a:r>
              <a:rPr lang="en-US" sz="2400" dirty="0">
                <a:solidFill>
                  <a:prstClr val="black"/>
                </a:solidFill>
                <a:latin typeface="Times New Roman" panose="02020603050405020304" pitchFamily="18" charset="0"/>
                <a:cs typeface="Times New Roman" panose="02020603050405020304" pitchFamily="18" charset="0"/>
              </a:rPr>
              <a:t>An economics study</a:t>
            </a:r>
          </a:p>
          <a:p>
            <a:pPr lvl="0" indent="-342900" algn="just">
              <a:buClrTx/>
            </a:pPr>
            <a:r>
              <a:rPr lang="en-US" sz="2400" dirty="0">
                <a:solidFill>
                  <a:prstClr val="black"/>
                </a:solidFill>
                <a:latin typeface="Times New Roman" panose="02020603050405020304" pitchFamily="18" charset="0"/>
                <a:cs typeface="Times New Roman" panose="02020603050405020304" pitchFamily="18" charset="0"/>
              </a:rPr>
              <a:t>The first issue was to put genetic modification </a:t>
            </a:r>
            <a:r>
              <a:rPr lang="en-US" sz="2400" dirty="0" smtClean="0">
                <a:solidFill>
                  <a:prstClr val="black"/>
                </a:solidFill>
                <a:latin typeface="Times New Roman" panose="02020603050405020304" pitchFamily="18" charset="0"/>
                <a:cs typeface="Times New Roman" panose="02020603050405020304" pitchFamily="18" charset="0"/>
              </a:rPr>
              <a:t>in context.</a:t>
            </a:r>
            <a:endParaRPr lang="en-US" sz="2400" dirty="0">
              <a:solidFill>
                <a:prstClr val="black"/>
              </a:solidFill>
              <a:latin typeface="Times New Roman" panose="02020603050405020304" pitchFamily="18" charset="0"/>
              <a:cs typeface="Times New Roman" panose="02020603050405020304" pitchFamily="18" charset="0"/>
            </a:endParaRPr>
          </a:p>
          <a:p>
            <a:pPr lvl="0" indent="-342900" algn="just">
              <a:buClrTx/>
            </a:pPr>
            <a:r>
              <a:rPr lang="en-US" sz="2400" dirty="0">
                <a:solidFill>
                  <a:prstClr val="black"/>
                </a:solidFill>
                <a:latin typeface="Times New Roman" panose="02020603050405020304" pitchFamily="18" charset="0"/>
                <a:cs typeface="Times New Roman" panose="02020603050405020304" pitchFamily="18" charset="0"/>
              </a:rPr>
              <a:t>In the survey, personal issues scored highly, with social issues.</a:t>
            </a:r>
          </a:p>
          <a:p>
            <a:endParaRPr lang="en-GB" dirty="0"/>
          </a:p>
        </p:txBody>
      </p:sp>
    </p:spTree>
    <p:extLst>
      <p:ext uri="{BB962C8B-B14F-4D97-AF65-F5344CB8AC3E}">
        <p14:creationId xmlns="" xmlns:p14="http://schemas.microsoft.com/office/powerpoint/2010/main" val="232842949"/>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u="sng" dirty="0" smtClean="0">
                <a:latin typeface="Times New Roman" panose="02020603050405020304" pitchFamily="18" charset="0"/>
                <a:cs typeface="Times New Roman" panose="02020603050405020304" pitchFamily="18" charset="0"/>
              </a:rPr>
              <a:t>ISSUES WITH GM ANTIBIOTIC</a:t>
            </a:r>
            <a:endParaRPr lang="en-US" sz="36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524003"/>
            <a:ext cx="7372350" cy="4652963"/>
          </a:xfrm>
        </p:spPr>
        <p:txBody>
          <a:bodyPr>
            <a:normAutofit lnSpcReduction="10000"/>
          </a:bodyPr>
          <a:lstStyle/>
          <a:p>
            <a:pPr algn="just"/>
            <a:r>
              <a:rPr lang="en-US" sz="2400" dirty="0" smtClean="0">
                <a:latin typeface="Times New Roman" panose="02020603050405020304" pitchFamily="18" charset="0"/>
                <a:cs typeface="Times New Roman" panose="02020603050405020304" pitchFamily="18" charset="0"/>
              </a:rPr>
              <a:t>The first key issue is that the use of antibiotic resistance genes for selection is discouraged but not totally banned.</a:t>
            </a:r>
          </a:p>
          <a:p>
            <a:pPr algn="just"/>
            <a:r>
              <a:rPr lang="en-US" sz="2400" dirty="0" smtClean="0">
                <a:latin typeface="Times New Roman" panose="02020603050405020304" pitchFamily="18" charset="0"/>
                <a:cs typeface="Times New Roman" panose="02020603050405020304" pitchFamily="18" charset="0"/>
              </a:rPr>
              <a:t>They have been divided into three groups by EFSA:</a:t>
            </a:r>
          </a:p>
          <a:p>
            <a:pPr marL="976313"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The first group</a:t>
            </a:r>
            <a:r>
              <a:rPr lang="en-US" sz="2400" dirty="0" smtClean="0">
                <a:latin typeface="Times New Roman" panose="02020603050405020304" pitchFamily="18" charset="0"/>
                <a:cs typeface="Times New Roman" panose="02020603050405020304" pitchFamily="18" charset="0"/>
              </a:rPr>
              <a:t> include resistance genes to antibiotic such as kanamycin that are seldom or never used as medicine</a:t>
            </a: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but still used in GM plants.</a:t>
            </a:r>
          </a:p>
          <a:p>
            <a:pPr marL="976313"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The second group </a:t>
            </a:r>
            <a:r>
              <a:rPr lang="en-US" sz="2400" dirty="0" smtClean="0">
                <a:latin typeface="Times New Roman" panose="02020603050405020304" pitchFamily="18" charset="0"/>
                <a:cs typeface="Times New Roman" panose="02020603050405020304" pitchFamily="18" charset="0"/>
              </a:rPr>
              <a:t>not to be used in commercial plants but used in field trails.</a:t>
            </a:r>
          </a:p>
          <a:p>
            <a:pPr marL="976313"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The third group </a:t>
            </a:r>
            <a:r>
              <a:rPr lang="en-US" sz="2400" dirty="0" smtClean="0">
                <a:latin typeface="Times New Roman" panose="02020603050405020304" pitchFamily="18" charset="0"/>
                <a:cs typeface="Times New Roman" panose="02020603050405020304" pitchFamily="18" charset="0"/>
              </a:rPr>
              <a:t>of genes are those for antibiotic that are vulnerable in medicine amikacin.</a:t>
            </a:r>
            <a:endParaRPr lang="en-US"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498600081"/>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u="sng" dirty="0" smtClean="0">
                <a:latin typeface="Times New Roman" panose="02020603050405020304" pitchFamily="18" charset="0"/>
                <a:cs typeface="Times New Roman" panose="02020603050405020304" pitchFamily="18" charset="0"/>
              </a:rPr>
              <a:t>REGULATION OF GM CROPS IN USA</a:t>
            </a:r>
            <a:endParaRPr lang="en-US" sz="36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524000"/>
            <a:ext cx="7524750" cy="4652963"/>
          </a:xfrm>
        </p:spPr>
        <p:txBody>
          <a:bodyPr>
            <a:normAutofit/>
          </a:bodyPr>
          <a:lstStyle/>
          <a:p>
            <a:pPr algn="just"/>
            <a:r>
              <a:rPr lang="en-US" sz="2400" dirty="0" smtClean="0">
                <a:latin typeface="Times New Roman" panose="02020603050405020304" pitchFamily="18" charset="0"/>
                <a:cs typeface="Times New Roman" panose="02020603050405020304" pitchFamily="18" charset="0"/>
              </a:rPr>
              <a:t>IN USA regulation pertaining to GM crops are implemented by:</a:t>
            </a:r>
          </a:p>
          <a:p>
            <a:pPr marL="6858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The US department of agriculture</a:t>
            </a:r>
          </a:p>
          <a:p>
            <a:pPr marL="6858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The animal and plant health inspection service</a:t>
            </a:r>
          </a:p>
          <a:p>
            <a:pPr algn="just"/>
            <a:r>
              <a:rPr lang="en-US" sz="2400" dirty="0" smtClean="0">
                <a:latin typeface="Times New Roman" panose="02020603050405020304" pitchFamily="18" charset="0"/>
                <a:cs typeface="Times New Roman" panose="02020603050405020304" pitchFamily="18" charset="0"/>
              </a:rPr>
              <a:t>The USDA regulates the transport, import and testing of transgenic plant.</a:t>
            </a:r>
          </a:p>
          <a:p>
            <a:pPr algn="just"/>
            <a:r>
              <a:rPr lang="en-US" sz="2400" dirty="0" smtClean="0">
                <a:latin typeface="Times New Roman" panose="02020603050405020304" pitchFamily="18" charset="0"/>
                <a:cs typeface="Times New Roman" panose="02020603050405020304" pitchFamily="18" charset="0"/>
              </a:rPr>
              <a:t>The US environmental protection agency ensures the safety of pesticides including those produced biologically.</a:t>
            </a:r>
          </a:p>
          <a:p>
            <a:pPr marL="0" indent="0">
              <a:buNone/>
            </a:pPr>
            <a:endParaRPr lang="en-US" dirty="0" smtClean="0"/>
          </a:p>
          <a:p>
            <a:endParaRPr lang="en-US" b="1" dirty="0"/>
          </a:p>
        </p:txBody>
      </p:sp>
    </p:spTree>
    <p:extLst>
      <p:ext uri="{BB962C8B-B14F-4D97-AF65-F5344CB8AC3E}">
        <p14:creationId xmlns="" xmlns:p14="http://schemas.microsoft.com/office/powerpoint/2010/main" val="2801437232"/>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thats all folks"/>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371600" y="838200"/>
            <a:ext cx="5943600" cy="52578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992904025"/>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dirty="0" smtClean="0">
                <a:latin typeface="Times New Roman" panose="02020603050405020304" pitchFamily="18" charset="0"/>
                <a:cs typeface="Times New Roman" panose="02020603050405020304" pitchFamily="18" charset="0"/>
              </a:rPr>
              <a:t>CONTINUED…</a:t>
            </a:r>
            <a:endParaRPr lang="en-GB"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7620000" cy="5029200"/>
          </a:xfrm>
        </p:spPr>
        <p:txBody>
          <a:bodyPr>
            <a:normAutofit lnSpcReduction="10000"/>
          </a:bodyPr>
          <a:lstStyle/>
          <a:p>
            <a:pPr lvl="0" indent="-342900" algn="just">
              <a:buClrTx/>
            </a:pPr>
            <a:r>
              <a:rPr lang="en-US" sz="2800" dirty="0">
                <a:solidFill>
                  <a:prstClr val="black"/>
                </a:solidFill>
                <a:latin typeface="Times New Roman" panose="02020603050405020304" pitchFamily="18" charset="0"/>
                <a:cs typeface="Times New Roman" panose="02020603050405020304" pitchFamily="18" charset="0"/>
              </a:rPr>
              <a:t>Only 14% of responders thought GM a good thing, 40% said it was neither good nor bad thing and 40% thought it was bad thing. </a:t>
            </a:r>
          </a:p>
          <a:p>
            <a:pPr lvl="0" indent="-342900" algn="just">
              <a:buClrTx/>
            </a:pPr>
            <a:r>
              <a:rPr lang="en-US" sz="2800" dirty="0">
                <a:solidFill>
                  <a:prstClr val="black"/>
                </a:solidFill>
                <a:latin typeface="Times New Roman" panose="02020603050405020304" pitchFamily="18" charset="0"/>
                <a:cs typeface="Times New Roman" panose="02020603050405020304" pitchFamily="18" charset="0"/>
              </a:rPr>
              <a:t>In the USA, survey highlight the lack of knowledge about GM foods and engineered animals. </a:t>
            </a:r>
          </a:p>
          <a:p>
            <a:pPr lvl="0" indent="-342900" algn="just">
              <a:buClrTx/>
            </a:pPr>
            <a:r>
              <a:rPr lang="en-US" sz="2800" dirty="0">
                <a:solidFill>
                  <a:prstClr val="black"/>
                </a:solidFill>
                <a:latin typeface="Times New Roman" panose="02020603050405020304" pitchFamily="18" charset="0"/>
                <a:cs typeface="Times New Roman" panose="02020603050405020304" pitchFamily="18" charset="0"/>
              </a:rPr>
              <a:t>Most people want robust regulation </a:t>
            </a:r>
            <a:r>
              <a:rPr lang="en-US" sz="2800" dirty="0" smtClean="0">
                <a:solidFill>
                  <a:prstClr val="black"/>
                </a:solidFill>
                <a:latin typeface="Times New Roman" panose="02020603050405020304" pitchFamily="18" charset="0"/>
                <a:cs typeface="Times New Roman" panose="02020603050405020304" pitchFamily="18" charset="0"/>
              </a:rPr>
              <a:t>in </a:t>
            </a:r>
            <a:r>
              <a:rPr lang="en-US" sz="2800" dirty="0">
                <a:solidFill>
                  <a:prstClr val="black"/>
                </a:solidFill>
                <a:latin typeface="Times New Roman" panose="02020603050405020304" pitchFamily="18" charset="0"/>
                <a:cs typeface="Times New Roman" panose="02020603050405020304" pitchFamily="18" charset="0"/>
              </a:rPr>
              <a:t>place </a:t>
            </a:r>
            <a:r>
              <a:rPr lang="en-US" sz="2800" dirty="0" smtClean="0">
                <a:solidFill>
                  <a:prstClr val="black"/>
                </a:solidFill>
                <a:latin typeface="Times New Roman" panose="02020603050405020304" pitchFamily="18" charset="0"/>
                <a:cs typeface="Times New Roman" panose="02020603050405020304" pitchFamily="18" charset="0"/>
              </a:rPr>
              <a:t>to </a:t>
            </a:r>
            <a:r>
              <a:rPr lang="en-US" sz="2800" dirty="0">
                <a:solidFill>
                  <a:prstClr val="black"/>
                </a:solidFill>
                <a:latin typeface="Times New Roman" panose="02020603050405020304" pitchFamily="18" charset="0"/>
                <a:cs typeface="Times New Roman" panose="02020603050405020304" pitchFamily="18" charset="0"/>
              </a:rPr>
              <a:t>ensure safety and that moral and ethical points are covered in the regulations.</a:t>
            </a:r>
          </a:p>
          <a:p>
            <a:pPr lvl="0" indent="-342900" algn="just">
              <a:buClrTx/>
            </a:pPr>
            <a:r>
              <a:rPr lang="en-US" sz="2800" dirty="0">
                <a:solidFill>
                  <a:prstClr val="black"/>
                </a:solidFill>
                <a:latin typeface="Times New Roman" panose="02020603050405020304" pitchFamily="18" charset="0"/>
                <a:cs typeface="Times New Roman" panose="02020603050405020304" pitchFamily="18" charset="0"/>
              </a:rPr>
              <a:t>Most people said they would buy GM food because it was a cheaper, tested  better or was produced using fewer </a:t>
            </a:r>
            <a:r>
              <a:rPr lang="en-US" sz="2800" dirty="0" smtClean="0">
                <a:solidFill>
                  <a:prstClr val="black"/>
                </a:solidFill>
                <a:latin typeface="Times New Roman" panose="02020603050405020304" pitchFamily="18" charset="0"/>
                <a:cs typeface="Times New Roman" panose="02020603050405020304" pitchFamily="18" charset="0"/>
              </a:rPr>
              <a:t>chemicals.</a:t>
            </a:r>
            <a:endParaRPr lang="en-US" sz="2800" dirty="0">
              <a:solidFill>
                <a:prstClr val="black"/>
              </a:solidFill>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 xmlns:p14="http://schemas.microsoft.com/office/powerpoint/2010/main" val="110174106"/>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dirty="0" smtClean="0">
                <a:latin typeface="Times New Roman" panose="02020603050405020304" pitchFamily="18" charset="0"/>
                <a:cs typeface="Times New Roman" panose="02020603050405020304" pitchFamily="18" charset="0"/>
              </a:rPr>
              <a:t>CONTINUED…</a:t>
            </a:r>
            <a:endParaRPr lang="en-GB"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7620000" cy="5105400"/>
          </a:xfrm>
        </p:spPr>
        <p:txBody>
          <a:bodyPr/>
          <a:lstStyle/>
          <a:p>
            <a:pPr lvl="0" indent="-342900" algn="just">
              <a:buClrTx/>
            </a:pPr>
            <a:r>
              <a:rPr lang="en-US" dirty="0">
                <a:solidFill>
                  <a:prstClr val="black"/>
                </a:solidFill>
                <a:latin typeface="Times New Roman" panose="02020603050405020304" pitchFamily="18" charset="0"/>
                <a:cs typeface="Times New Roman" panose="02020603050405020304" pitchFamily="18" charset="0"/>
              </a:rPr>
              <a:t>In surveys the biggest issue along with food safety is trust.</a:t>
            </a:r>
          </a:p>
          <a:p>
            <a:pPr lvl="0" indent="-342900" algn="just">
              <a:buClrTx/>
            </a:pPr>
            <a:r>
              <a:rPr lang="en-US" dirty="0">
                <a:solidFill>
                  <a:prstClr val="black"/>
                </a:solidFill>
                <a:latin typeface="Times New Roman" panose="02020603050405020304" pitchFamily="18" charset="0"/>
                <a:cs typeface="Times New Roman" panose="02020603050405020304" pitchFamily="18" charset="0"/>
              </a:rPr>
              <a:t>Many people see the GM plants as being the prime example of big corporation dominating the rights of individual. </a:t>
            </a:r>
          </a:p>
          <a:p>
            <a:pPr lvl="0" indent="-342900" algn="just">
              <a:buClrTx/>
            </a:pPr>
            <a:r>
              <a:rPr lang="en-US" dirty="0">
                <a:solidFill>
                  <a:prstClr val="black"/>
                </a:solidFill>
                <a:latin typeface="Times New Roman" panose="02020603050405020304" pitchFamily="18" charset="0"/>
                <a:cs typeface="Times New Roman" panose="02020603050405020304" pitchFamily="18" charset="0"/>
              </a:rPr>
              <a:t>In USA they gave seed companies the exclusive rights on material they developed. </a:t>
            </a:r>
          </a:p>
          <a:p>
            <a:pPr lvl="0" indent="-342900" algn="just">
              <a:buClrTx/>
            </a:pPr>
            <a:r>
              <a:rPr lang="en-US" dirty="0">
                <a:solidFill>
                  <a:prstClr val="black"/>
                </a:solidFill>
                <a:latin typeface="Times New Roman" panose="02020603050405020304" pitchFamily="18" charset="0"/>
                <a:cs typeface="Times New Roman" panose="02020603050405020304" pitchFamily="18" charset="0"/>
              </a:rPr>
              <a:t>Herbicide resistant plants were produced that required the herbicide produced by the same companies. </a:t>
            </a:r>
          </a:p>
          <a:p>
            <a:pPr lvl="0" indent="-342900" algn="just">
              <a:buClrTx/>
            </a:pPr>
            <a:r>
              <a:rPr lang="en-US" dirty="0">
                <a:solidFill>
                  <a:prstClr val="black"/>
                </a:solidFill>
                <a:latin typeface="Times New Roman" panose="02020603050405020304" pitchFamily="18" charset="0"/>
                <a:cs typeface="Times New Roman" panose="02020603050405020304" pitchFamily="18" charset="0"/>
              </a:rPr>
              <a:t>During the British survey it seems that the government was not seen as an honest broker, it was felt that the information on genetic modification from the government was tainted by their agenda. </a:t>
            </a:r>
          </a:p>
          <a:p>
            <a:pPr lvl="0" indent="-342900" algn="just">
              <a:buClrTx/>
            </a:pPr>
            <a:r>
              <a:rPr lang="en-US" dirty="0">
                <a:solidFill>
                  <a:prstClr val="black"/>
                </a:solidFill>
                <a:latin typeface="Times New Roman" panose="02020603050405020304" pitchFamily="18" charset="0"/>
                <a:cs typeface="Times New Roman" panose="02020603050405020304" pitchFamily="18" charset="0"/>
              </a:rPr>
              <a:t>This has also been linked with a loss of trust for the UK government that related to the </a:t>
            </a:r>
            <a:r>
              <a:rPr lang="en-US" dirty="0" smtClean="0">
                <a:solidFill>
                  <a:prstClr val="black"/>
                </a:solidFill>
                <a:latin typeface="Times New Roman" panose="02020603050405020304" pitchFamily="18" charset="0"/>
                <a:cs typeface="Times New Roman" panose="02020603050405020304" pitchFamily="18" charset="0"/>
              </a:rPr>
              <a:t>Iraq </a:t>
            </a:r>
            <a:r>
              <a:rPr lang="en-US" dirty="0">
                <a:solidFill>
                  <a:prstClr val="black"/>
                </a:solidFill>
                <a:latin typeface="Times New Roman" panose="02020603050405020304" pitchFamily="18" charset="0"/>
                <a:cs typeface="Times New Roman" panose="02020603050405020304" pitchFamily="18" charset="0"/>
              </a:rPr>
              <a:t>war.</a:t>
            </a:r>
          </a:p>
          <a:p>
            <a:endParaRPr lang="en-GB" dirty="0"/>
          </a:p>
        </p:txBody>
      </p:sp>
    </p:spTree>
    <p:extLst>
      <p:ext uri="{BB962C8B-B14F-4D97-AF65-F5344CB8AC3E}">
        <p14:creationId xmlns="" xmlns:p14="http://schemas.microsoft.com/office/powerpoint/2010/main" val="5797059"/>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u="sng" dirty="0" smtClean="0">
                <a:latin typeface="Times New Roman" panose="02020603050405020304" pitchFamily="18" charset="0"/>
                <a:cs typeface="Times New Roman" panose="02020603050405020304" pitchFamily="18" charset="0"/>
              </a:rPr>
              <a:t>THE CURRENT STATE OF TRANSGENIC CROPS</a:t>
            </a:r>
            <a:endParaRPr lang="en-GB" sz="36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lvl="0" indent="-342900" algn="just">
              <a:buClrTx/>
            </a:pPr>
            <a:r>
              <a:rPr lang="en-US" sz="2600" dirty="0">
                <a:solidFill>
                  <a:prstClr val="black"/>
                </a:solidFill>
                <a:latin typeface="Times New Roman" panose="02020603050405020304" pitchFamily="18" charset="0"/>
                <a:cs typeface="Times New Roman" panose="02020603050405020304" pitchFamily="18" charset="0"/>
              </a:rPr>
              <a:t>Despite public opposition and political difficulties in some regions of the world, the area of land cultivated with transgenic crops continues to increase. </a:t>
            </a:r>
          </a:p>
          <a:p>
            <a:pPr lvl="0" indent="-342900" algn="just">
              <a:buClrTx/>
            </a:pPr>
            <a:r>
              <a:rPr lang="en-US" sz="2600" dirty="0">
                <a:solidFill>
                  <a:prstClr val="black"/>
                </a:solidFill>
                <a:latin typeface="Times New Roman" panose="02020603050405020304" pitchFamily="18" charset="0"/>
                <a:cs typeface="Times New Roman" panose="02020603050405020304" pitchFamily="18" charset="0"/>
              </a:rPr>
              <a:t>It was estimated that in 2001 over 52 million or 130 million acres, of land were planted with transgenic crops compared with only 1.7 million ha in 1996 when the crops were first being exploited. </a:t>
            </a:r>
          </a:p>
          <a:p>
            <a:pPr lvl="0" indent="-342900" algn="just">
              <a:buClrTx/>
            </a:pPr>
            <a:r>
              <a:rPr lang="en-US" sz="2600" dirty="0">
                <a:solidFill>
                  <a:prstClr val="black"/>
                </a:solidFill>
                <a:latin typeface="Times New Roman" panose="02020603050405020304" pitchFamily="18" charset="0"/>
                <a:cs typeface="Times New Roman" panose="02020603050405020304" pitchFamily="18" charset="0"/>
              </a:rPr>
              <a:t>Since then the area planted has continued to increase.</a:t>
            </a:r>
          </a:p>
          <a:p>
            <a:pPr lvl="0" indent="-342900" algn="just">
              <a:buClrTx/>
            </a:pPr>
            <a:r>
              <a:rPr lang="en-US" sz="2600" dirty="0">
                <a:solidFill>
                  <a:prstClr val="black"/>
                </a:solidFill>
                <a:latin typeface="Times New Roman" panose="02020603050405020304" pitchFamily="18" charset="0"/>
                <a:cs typeface="Times New Roman" panose="02020603050405020304" pitchFamily="18" charset="0"/>
              </a:rPr>
              <a:t>Biotech crops were grown approximately 10.2 million farmers in 22 countries in 2006. notably 90% or 9.3 million of the beneficiary farmers were small resource, poor framers from developing countries. </a:t>
            </a:r>
          </a:p>
          <a:p>
            <a:endParaRPr lang="en-GB" dirty="0"/>
          </a:p>
        </p:txBody>
      </p:sp>
    </p:spTree>
    <p:extLst>
      <p:ext uri="{BB962C8B-B14F-4D97-AF65-F5344CB8AC3E}">
        <p14:creationId xmlns="" xmlns:p14="http://schemas.microsoft.com/office/powerpoint/2010/main" val="1701572740"/>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u="sng" spc="0" dirty="0">
                <a:latin typeface="Times New Roman" panose="02020603050405020304" pitchFamily="18" charset="0"/>
                <a:cs typeface="Times New Roman" panose="02020603050405020304" pitchFamily="18" charset="0"/>
              </a:rPr>
              <a:t>WHO BENEFITS FROM THESE 1</a:t>
            </a:r>
            <a:r>
              <a:rPr lang="en-US" sz="3600" b="1" u="sng" spc="0" baseline="30000" dirty="0">
                <a:latin typeface="Times New Roman" panose="02020603050405020304" pitchFamily="18" charset="0"/>
                <a:cs typeface="Times New Roman" panose="02020603050405020304" pitchFamily="18" charset="0"/>
              </a:rPr>
              <a:t>ST</a:t>
            </a:r>
            <a:r>
              <a:rPr lang="en-US" sz="3600" b="1" u="sng" spc="0" dirty="0">
                <a:latin typeface="Times New Roman" panose="02020603050405020304" pitchFamily="18" charset="0"/>
                <a:cs typeface="Times New Roman" panose="02020603050405020304" pitchFamily="18" charset="0"/>
              </a:rPr>
              <a:t> GENERATION GM CROPS?</a:t>
            </a:r>
            <a:endParaRPr lang="en-GB"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GB" sz="2800" dirty="0">
                <a:latin typeface="Times New Roman" panose="02020603050405020304" pitchFamily="18" charset="0"/>
                <a:cs typeface="Times New Roman" panose="02020603050405020304" pitchFamily="18" charset="0"/>
              </a:rPr>
              <a:t>The environmental benefits of GM crops is that it restricted the use of herbicide &amp; pesticide. </a:t>
            </a:r>
          </a:p>
          <a:p>
            <a:pPr algn="just"/>
            <a:r>
              <a:rPr lang="en-GB" sz="2800" dirty="0">
                <a:latin typeface="Times New Roman" panose="02020603050405020304" pitchFamily="18" charset="0"/>
                <a:cs typeface="Times New Roman" panose="02020603050405020304" pitchFamily="18" charset="0"/>
              </a:rPr>
              <a:t>This reduction in the use of potentially harmful chemicals. And it is the real benefit of 1st generation GM crops. </a:t>
            </a:r>
          </a:p>
          <a:p>
            <a:pPr algn="just"/>
            <a:r>
              <a:rPr lang="en-GB" sz="2800" dirty="0">
                <a:latin typeface="Times New Roman" panose="02020603050405020304" pitchFamily="18" charset="0"/>
                <a:cs typeface="Times New Roman" panose="02020603050405020304" pitchFamily="18" charset="0"/>
              </a:rPr>
              <a:t>The report 'Who Benefits from GM Crops?' reveals that in Europe, production of Monsanto's GM maize, the only GM crop permitted in Europe.</a:t>
            </a:r>
          </a:p>
          <a:p>
            <a:endParaRPr lang="en-GB" dirty="0"/>
          </a:p>
        </p:txBody>
      </p:sp>
    </p:spTree>
    <p:extLst>
      <p:ext uri="{BB962C8B-B14F-4D97-AF65-F5344CB8AC3E}">
        <p14:creationId xmlns="" xmlns:p14="http://schemas.microsoft.com/office/powerpoint/2010/main" val="3409476224"/>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dirty="0" smtClean="0">
                <a:latin typeface="Times New Roman" panose="02020603050405020304" pitchFamily="18" charset="0"/>
                <a:cs typeface="Times New Roman" panose="02020603050405020304" pitchFamily="18" charset="0"/>
              </a:rPr>
              <a:t>CONTINUED….</a:t>
            </a:r>
            <a:endParaRPr lang="en-GB"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lvl="0" algn="just">
              <a:buClr>
                <a:srgbClr val="FDA023"/>
              </a:buClr>
            </a:pPr>
            <a:r>
              <a:rPr lang="en-GB" sz="3200" dirty="0">
                <a:solidFill>
                  <a:prstClr val="black"/>
                </a:solidFill>
                <a:latin typeface="Times New Roman" panose="02020603050405020304" pitchFamily="18" charset="0"/>
                <a:cs typeface="Times New Roman" panose="02020603050405020304" pitchFamily="18" charset="0"/>
              </a:rPr>
              <a:t>Over 90% of the European Union's GM crop production is based in just one country, Spain.</a:t>
            </a:r>
          </a:p>
          <a:p>
            <a:pPr lvl="0" algn="just">
              <a:buClr>
                <a:srgbClr val="FDA023"/>
              </a:buClr>
            </a:pPr>
            <a:r>
              <a:rPr lang="en-GB" sz="3200" dirty="0">
                <a:solidFill>
                  <a:prstClr val="black"/>
                </a:solidFill>
                <a:latin typeface="Times New Roman" panose="02020603050405020304" pitchFamily="18" charset="0"/>
                <a:cs typeface="Times New Roman" panose="02020603050405020304" pitchFamily="18" charset="0"/>
              </a:rPr>
              <a:t> Globally GM crops are grown predominantly in USA, Brazil, Argentina and India.</a:t>
            </a:r>
          </a:p>
          <a:p>
            <a:endParaRPr lang="en-GB" dirty="0"/>
          </a:p>
        </p:txBody>
      </p:sp>
    </p:spTree>
    <p:extLst>
      <p:ext uri="{BB962C8B-B14F-4D97-AF65-F5344CB8AC3E}">
        <p14:creationId xmlns="" xmlns:p14="http://schemas.microsoft.com/office/powerpoint/2010/main" val="3070220618"/>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706562"/>
          </a:xfrm>
        </p:spPr>
        <p:txBody>
          <a:bodyPr/>
          <a:lstStyle/>
          <a:p>
            <a:pPr algn="ctr"/>
            <a:r>
              <a:rPr lang="en-US" sz="3200" b="1" u="sng" spc="0" dirty="0" smtClean="0">
                <a:latin typeface="Times New Roman" panose="02020603050405020304" pitchFamily="18" charset="0"/>
                <a:cs typeface="Times New Roman" panose="02020603050405020304" pitchFamily="18" charset="0"/>
              </a:rPr>
              <a:t>WHAT WILL DRIVE THE DEVELOPMENT OF THE FUTURE GENERATIONS OF GM CROPS?</a:t>
            </a:r>
            <a:endParaRPr lang="en-GB" sz="32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2209800"/>
            <a:ext cx="7620000" cy="4191000"/>
          </a:xfrm>
        </p:spPr>
        <p:txBody>
          <a:bodyPr>
            <a:normAutofit/>
          </a:bodyPr>
          <a:lstStyle/>
          <a:p>
            <a:pPr algn="just"/>
            <a:r>
              <a:rPr lang="en-GB" sz="2800" dirty="0">
                <a:latin typeface="Times New Roman" panose="02020603050405020304" pitchFamily="18" charset="0"/>
                <a:cs typeface="Times New Roman" panose="02020603050405020304" pitchFamily="18" charset="0"/>
              </a:rPr>
              <a:t>The </a:t>
            </a:r>
            <a:r>
              <a:rPr lang="en-GB" sz="2800" dirty="0" err="1">
                <a:latin typeface="Times New Roman" panose="02020603050405020304" pitchFamily="18" charset="0"/>
                <a:cs typeface="Times New Roman" panose="02020603050405020304" pitchFamily="18" charset="0"/>
              </a:rPr>
              <a:t>Agri</a:t>
            </a:r>
            <a:r>
              <a:rPr lang="en-GB" sz="2800" dirty="0">
                <a:latin typeface="Times New Roman" panose="02020603050405020304" pitchFamily="18" charset="0"/>
                <a:cs typeface="Times New Roman" panose="02020603050405020304" pitchFamily="18" charset="0"/>
              </a:rPr>
              <a:t> biotech multinationals invested a large amount in the development of these crops with the expectation that the investment eventually be rapid and produce a profit.</a:t>
            </a:r>
          </a:p>
          <a:p>
            <a:pPr algn="just"/>
            <a:r>
              <a:rPr lang="en-GB" sz="2800" dirty="0">
                <a:latin typeface="Times New Roman" panose="02020603050405020304" pitchFamily="18" charset="0"/>
                <a:cs typeface="Times New Roman" panose="02020603050405020304" pitchFamily="18" charset="0"/>
              </a:rPr>
              <a:t>In the absence of farmer &amp; consumer the perception of GMOs fail.</a:t>
            </a:r>
          </a:p>
          <a:p>
            <a:pPr algn="just"/>
            <a:r>
              <a:rPr lang="en-GB" sz="2800" dirty="0">
                <a:latin typeface="Times New Roman" panose="02020603050405020304" pitchFamily="18" charset="0"/>
                <a:cs typeface="Times New Roman" panose="02020603050405020304" pitchFamily="18" charset="0"/>
              </a:rPr>
              <a:t>Large multinational companies distrust the GM technology particularly in EU countries</a:t>
            </a:r>
            <a:r>
              <a:rPr lang="en-GB" sz="2800" dirty="0" smtClean="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013693683"/>
      </p:ext>
    </p:extLst>
  </p:cSld>
  <p:clrMapOvr>
    <a:masterClrMapping/>
  </p:clrMapOvr>
  <mc:AlternateContent xmlns:mc="http://schemas.openxmlformats.org/markup-compatibility/2006">
    <mc:Choice xmlns="" xmlns:p14="http://schemas.microsoft.com/office/powerpoint/2010/main" Requires="p14">
      <p:transition spd="slow" p14:dur="1250">
        <p:split orient="vert"/>
      </p:transition>
    </mc:Choice>
    <mc:Fallback>
      <p:transition spd="slow">
        <p:split orient="ver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Adjacency">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301</TotalTime>
  <Words>2293</Words>
  <Application>Microsoft Office PowerPoint</Application>
  <PresentationFormat>On-screen Show (4:3)</PresentationFormat>
  <Paragraphs>137</Paragraphs>
  <Slides>32</Slides>
  <Notes>0</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Adjacency</vt:lpstr>
      <vt:lpstr>1_Adjacency</vt:lpstr>
      <vt:lpstr>  SCIENCE AND SOCIETY: PUBLIC:ACCEPTANCE OF GENETICALLY MODIFIED CROPS</vt:lpstr>
      <vt:lpstr>INTRODUCTION</vt:lpstr>
      <vt:lpstr>PUBLIC CONCERNS</vt:lpstr>
      <vt:lpstr>CONTINUED…</vt:lpstr>
      <vt:lpstr>CONTINUED…</vt:lpstr>
      <vt:lpstr>THE CURRENT STATE OF TRANSGENIC CROPS</vt:lpstr>
      <vt:lpstr>WHO BENEFITS FROM THESE 1ST GENERATION GM CROPS?</vt:lpstr>
      <vt:lpstr>CONTINUED….</vt:lpstr>
      <vt:lpstr>WHAT WILL DRIVE THE DEVELOPMENT OF THE FUTURE GENERATIONS OF GM CROPS?</vt:lpstr>
      <vt:lpstr>CONTINUED….</vt:lpstr>
      <vt:lpstr>CONTINUED….</vt:lpstr>
      <vt:lpstr>CONCERN ABOUT GM CROPS</vt:lpstr>
      <vt:lpstr>ANTIBIOTIC-RESISTANCE GENES</vt:lpstr>
      <vt:lpstr>CONTINUED…</vt:lpstr>
      <vt:lpstr>HERBICIDE RESISTANCE AND SUPER WEEDS</vt:lpstr>
      <vt:lpstr>CONTINUED….</vt:lpstr>
      <vt:lpstr>GENE CONTAINMENT</vt:lpstr>
      <vt:lpstr>TECHNIQUES FOR GENE CONTAINMENT</vt:lpstr>
      <vt:lpstr>CONTINUED….</vt:lpstr>
      <vt:lpstr>APOMIXIS</vt:lpstr>
      <vt:lpstr>CONTINUED….</vt:lpstr>
      <vt:lpstr>FOOD SAFETY</vt:lpstr>
      <vt:lpstr>REGULATION OF GM CROPS AND PRODUCTS</vt:lpstr>
      <vt:lpstr>Slide 24</vt:lpstr>
      <vt:lpstr>Slide 25</vt:lpstr>
      <vt:lpstr>Slide 26</vt:lpstr>
      <vt:lpstr>REGULATION OF GM CROPS </vt:lpstr>
      <vt:lpstr>PROCEDURE FOR MONITORING</vt:lpstr>
      <vt:lpstr>CONTINUED…</vt:lpstr>
      <vt:lpstr>ISSUES WITH GM ANTIBIOTIC</vt:lpstr>
      <vt:lpstr>REGULATION OF GM CROPS IN USA</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SCIENCE AND SOCIETY: PUBLIC:ACCEPTANCE OF GENETICALLY MODIFIED CROPS</dc:title>
  <dc:creator>Huma</dc:creator>
  <cp:lastModifiedBy>Ambreen Zafarullah</cp:lastModifiedBy>
  <cp:revision>39</cp:revision>
  <dcterms:created xsi:type="dcterms:W3CDTF">2006-08-16T00:00:00Z</dcterms:created>
  <dcterms:modified xsi:type="dcterms:W3CDTF">2019-05-14T10:10:55Z</dcterms:modified>
</cp:coreProperties>
</file>